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customXml/itemProps101.xml" ContentType="application/vnd.openxmlformats-officedocument.customXmlProperties+xml"/>
  <Override PartName="/customXml/itemProps102.xml" ContentType="application/vnd.openxmlformats-officedocument.customXmlProperties+xml"/>
  <Override PartName="/customXml/itemProps103.xml" ContentType="application/vnd.openxmlformats-officedocument.customXmlProperties+xml"/>
  <Override PartName="/customXml/itemProps104.xml" ContentType="application/vnd.openxmlformats-officedocument.customXmlProperties+xml"/>
  <Override PartName="/customXml/itemProps105.xml" ContentType="application/vnd.openxmlformats-officedocument.customXmlProperties+xml"/>
  <Override PartName="/customXml/itemProps106.xml" ContentType="application/vnd.openxmlformats-officedocument.customXmlProperties+xml"/>
  <Override PartName="/customXml/itemProps107.xml" ContentType="application/vnd.openxmlformats-officedocument.customXmlProperties+xml"/>
  <Override PartName="/customXml/itemProps108.xml" ContentType="application/vnd.openxmlformats-officedocument.customXmlProperties+xml"/>
  <Override PartName="/customXml/itemProps109.xml" ContentType="application/vnd.openxmlformats-officedocument.customXmlProperties+xml"/>
  <Override PartName="/customXml/itemProps110.xml" ContentType="application/vnd.openxmlformats-officedocument.customXmlProperties+xml"/>
  <Override PartName="/customXml/itemProps111.xml" ContentType="application/vnd.openxmlformats-officedocument.customXmlProperties+xml"/>
  <Override PartName="/customXml/itemProps112.xml" ContentType="application/vnd.openxmlformats-officedocument.customXmlProperties+xml"/>
  <Override PartName="/customXml/itemProps113.xml" ContentType="application/vnd.openxmlformats-officedocument.customXmlProperties+xml"/>
  <Override PartName="/customXml/itemProps114.xml" ContentType="application/vnd.openxmlformats-officedocument.customXmlProperties+xml"/>
  <Override PartName="/customXml/itemProps115.xml" ContentType="application/vnd.openxmlformats-officedocument.customXmlProperties+xml"/>
  <Override PartName="/customXml/itemProps116.xml" ContentType="application/vnd.openxmlformats-officedocument.customXmlProperties+xml"/>
  <Override PartName="/customXml/itemProps117.xml" ContentType="application/vnd.openxmlformats-officedocument.customXmlProperties+xml"/>
  <Override PartName="/customXml/itemProps118.xml" ContentType="application/vnd.openxmlformats-officedocument.customXmlProperties+xml"/>
  <Override PartName="/customXml/itemProps119.xml" ContentType="application/vnd.openxmlformats-officedocument.customXmlProperties+xml"/>
  <Override PartName="/customXml/itemProps120.xml" ContentType="application/vnd.openxmlformats-officedocument.customXmlProperties+xml"/>
  <Override PartName="/customXml/itemProps121.xml" ContentType="application/vnd.openxmlformats-officedocument.customXmlProperties+xml"/>
  <Override PartName="/customXml/itemProps122.xml" ContentType="application/vnd.openxmlformats-officedocument.customXmlProperties+xml"/>
  <Override PartName="/customXml/itemProps123.xml" ContentType="application/vnd.openxmlformats-officedocument.customXmlProperties+xml"/>
  <Override PartName="/customXml/itemProps12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7" r:id="rId125"/>
  </p:sldMasterIdLst>
  <p:notesMasterIdLst>
    <p:notesMasterId r:id="rId165"/>
  </p:notesMasterIdLst>
  <p:sldIdLst>
    <p:sldId id="275" r:id="rId126"/>
    <p:sldId id="277" r:id="rId127"/>
    <p:sldId id="295" r:id="rId128"/>
    <p:sldId id="279" r:id="rId129"/>
    <p:sldId id="298" r:id="rId130"/>
    <p:sldId id="315" r:id="rId131"/>
    <p:sldId id="313" r:id="rId132"/>
    <p:sldId id="299" r:id="rId133"/>
    <p:sldId id="300" r:id="rId134"/>
    <p:sldId id="301" r:id="rId135"/>
    <p:sldId id="302" r:id="rId136"/>
    <p:sldId id="314" r:id="rId137"/>
    <p:sldId id="317" r:id="rId138"/>
    <p:sldId id="320" r:id="rId139"/>
    <p:sldId id="325" r:id="rId140"/>
    <p:sldId id="321" r:id="rId141"/>
    <p:sldId id="303" r:id="rId142"/>
    <p:sldId id="296" r:id="rId143"/>
    <p:sldId id="281" r:id="rId144"/>
    <p:sldId id="283" r:id="rId145"/>
    <p:sldId id="287" r:id="rId146"/>
    <p:sldId id="319" r:id="rId147"/>
    <p:sldId id="318" r:id="rId148"/>
    <p:sldId id="289" r:id="rId149"/>
    <p:sldId id="324" r:id="rId150"/>
    <p:sldId id="304" r:id="rId151"/>
    <p:sldId id="322" r:id="rId152"/>
    <p:sldId id="326" r:id="rId153"/>
    <p:sldId id="323" r:id="rId154"/>
    <p:sldId id="305" r:id="rId155"/>
    <p:sldId id="311" r:id="rId156"/>
    <p:sldId id="312" r:id="rId157"/>
    <p:sldId id="306" r:id="rId158"/>
    <p:sldId id="307" r:id="rId159"/>
    <p:sldId id="308" r:id="rId160"/>
    <p:sldId id="316" r:id="rId161"/>
    <p:sldId id="310" r:id="rId162"/>
    <p:sldId id="285" r:id="rId163"/>
    <p:sldId id="293" r:id="rId16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117" Type="http://schemas.openxmlformats.org/officeDocument/2006/relationships/customXml" Target="../customXml/item117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customXml" Target="../customXml/item63.xml"/><Relationship Id="rId68" Type="http://schemas.openxmlformats.org/officeDocument/2006/relationships/customXml" Target="../customXml/item68.xml"/><Relationship Id="rId84" Type="http://schemas.openxmlformats.org/officeDocument/2006/relationships/customXml" Target="../customXml/item84.xml"/><Relationship Id="rId89" Type="http://schemas.openxmlformats.org/officeDocument/2006/relationships/customXml" Target="../customXml/item89.xml"/><Relationship Id="rId112" Type="http://schemas.openxmlformats.org/officeDocument/2006/relationships/customXml" Target="../customXml/item112.xml"/><Relationship Id="rId133" Type="http://schemas.openxmlformats.org/officeDocument/2006/relationships/slide" Target="slides/slide8.xml"/><Relationship Id="rId138" Type="http://schemas.openxmlformats.org/officeDocument/2006/relationships/slide" Target="slides/slide13.xml"/><Relationship Id="rId154" Type="http://schemas.openxmlformats.org/officeDocument/2006/relationships/slide" Target="slides/slide29.xml"/><Relationship Id="rId159" Type="http://schemas.openxmlformats.org/officeDocument/2006/relationships/slide" Target="slides/slide34.xml"/><Relationship Id="rId16" Type="http://schemas.openxmlformats.org/officeDocument/2006/relationships/customXml" Target="../customXml/item16.xml"/><Relationship Id="rId107" Type="http://schemas.openxmlformats.org/officeDocument/2006/relationships/customXml" Target="../customXml/item107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customXml" Target="../customXml/item74.xml"/><Relationship Id="rId79" Type="http://schemas.openxmlformats.org/officeDocument/2006/relationships/customXml" Target="../customXml/item79.xml"/><Relationship Id="rId102" Type="http://schemas.openxmlformats.org/officeDocument/2006/relationships/customXml" Target="../customXml/item102.xml"/><Relationship Id="rId123" Type="http://schemas.openxmlformats.org/officeDocument/2006/relationships/customXml" Target="../customXml/item123.xml"/><Relationship Id="rId128" Type="http://schemas.openxmlformats.org/officeDocument/2006/relationships/slide" Target="slides/slide3.xml"/><Relationship Id="rId144" Type="http://schemas.openxmlformats.org/officeDocument/2006/relationships/slide" Target="slides/slide19.xml"/><Relationship Id="rId149" Type="http://schemas.openxmlformats.org/officeDocument/2006/relationships/slide" Target="slides/slide24.xml"/><Relationship Id="rId5" Type="http://schemas.openxmlformats.org/officeDocument/2006/relationships/customXml" Target="../customXml/item5.xml"/><Relationship Id="rId90" Type="http://schemas.openxmlformats.org/officeDocument/2006/relationships/customXml" Target="../customXml/item90.xml"/><Relationship Id="rId95" Type="http://schemas.openxmlformats.org/officeDocument/2006/relationships/customXml" Target="../customXml/item95.xml"/><Relationship Id="rId160" Type="http://schemas.openxmlformats.org/officeDocument/2006/relationships/slide" Target="slides/slide35.xml"/><Relationship Id="rId165" Type="http://schemas.openxmlformats.org/officeDocument/2006/relationships/notesMaster" Target="notesMasters/notesMaster1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113" Type="http://schemas.openxmlformats.org/officeDocument/2006/relationships/customXml" Target="../customXml/item113.xml"/><Relationship Id="rId118" Type="http://schemas.openxmlformats.org/officeDocument/2006/relationships/customXml" Target="../customXml/item118.xml"/><Relationship Id="rId134" Type="http://schemas.openxmlformats.org/officeDocument/2006/relationships/slide" Target="slides/slide9.xml"/><Relationship Id="rId139" Type="http://schemas.openxmlformats.org/officeDocument/2006/relationships/slide" Target="slides/slide14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150" Type="http://schemas.openxmlformats.org/officeDocument/2006/relationships/slide" Target="slides/slide25.xml"/><Relationship Id="rId155" Type="http://schemas.openxmlformats.org/officeDocument/2006/relationships/slide" Target="slides/slide30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59" Type="http://schemas.openxmlformats.org/officeDocument/2006/relationships/customXml" Target="../customXml/item59.xml"/><Relationship Id="rId103" Type="http://schemas.openxmlformats.org/officeDocument/2006/relationships/customXml" Target="../customXml/item103.xml"/><Relationship Id="rId108" Type="http://schemas.openxmlformats.org/officeDocument/2006/relationships/customXml" Target="../customXml/item108.xml"/><Relationship Id="rId124" Type="http://schemas.openxmlformats.org/officeDocument/2006/relationships/customXml" Target="../customXml/item124.xml"/><Relationship Id="rId129" Type="http://schemas.openxmlformats.org/officeDocument/2006/relationships/slide" Target="slides/slide4.xml"/><Relationship Id="rId54" Type="http://schemas.openxmlformats.org/officeDocument/2006/relationships/customXml" Target="../customXml/item54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91" Type="http://schemas.openxmlformats.org/officeDocument/2006/relationships/customXml" Target="../customXml/item91.xml"/><Relationship Id="rId96" Type="http://schemas.openxmlformats.org/officeDocument/2006/relationships/customXml" Target="../customXml/item96.xml"/><Relationship Id="rId140" Type="http://schemas.openxmlformats.org/officeDocument/2006/relationships/slide" Target="slides/slide15.xml"/><Relationship Id="rId145" Type="http://schemas.openxmlformats.org/officeDocument/2006/relationships/slide" Target="slides/slide20.xml"/><Relationship Id="rId161" Type="http://schemas.openxmlformats.org/officeDocument/2006/relationships/slide" Target="slides/slide36.xml"/><Relationship Id="rId16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customXml" Target="../customXml/item57.xml"/><Relationship Id="rId106" Type="http://schemas.openxmlformats.org/officeDocument/2006/relationships/customXml" Target="../customXml/item106.xml"/><Relationship Id="rId114" Type="http://schemas.openxmlformats.org/officeDocument/2006/relationships/customXml" Target="../customXml/item114.xml"/><Relationship Id="rId119" Type="http://schemas.openxmlformats.org/officeDocument/2006/relationships/customXml" Target="../customXml/item119.xml"/><Relationship Id="rId127" Type="http://schemas.openxmlformats.org/officeDocument/2006/relationships/slide" Target="slides/slide2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94" Type="http://schemas.openxmlformats.org/officeDocument/2006/relationships/customXml" Target="../customXml/item94.xml"/><Relationship Id="rId99" Type="http://schemas.openxmlformats.org/officeDocument/2006/relationships/customXml" Target="../customXml/item99.xml"/><Relationship Id="rId101" Type="http://schemas.openxmlformats.org/officeDocument/2006/relationships/customXml" Target="../customXml/item101.xml"/><Relationship Id="rId122" Type="http://schemas.openxmlformats.org/officeDocument/2006/relationships/customXml" Target="../customXml/item122.xml"/><Relationship Id="rId130" Type="http://schemas.openxmlformats.org/officeDocument/2006/relationships/slide" Target="slides/slide5.xml"/><Relationship Id="rId135" Type="http://schemas.openxmlformats.org/officeDocument/2006/relationships/slide" Target="slides/slide10.xml"/><Relationship Id="rId143" Type="http://schemas.openxmlformats.org/officeDocument/2006/relationships/slide" Target="slides/slide18.xml"/><Relationship Id="rId148" Type="http://schemas.openxmlformats.org/officeDocument/2006/relationships/slide" Target="slides/slide23.xml"/><Relationship Id="rId151" Type="http://schemas.openxmlformats.org/officeDocument/2006/relationships/slide" Target="slides/slide26.xml"/><Relationship Id="rId156" Type="http://schemas.openxmlformats.org/officeDocument/2006/relationships/slide" Target="slides/slide31.xml"/><Relationship Id="rId164" Type="http://schemas.openxmlformats.org/officeDocument/2006/relationships/slide" Target="slides/slide39.xml"/><Relationship Id="rId16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customXml" Target="../customXml/item109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04" Type="http://schemas.openxmlformats.org/officeDocument/2006/relationships/customXml" Target="../customXml/item104.xml"/><Relationship Id="rId120" Type="http://schemas.openxmlformats.org/officeDocument/2006/relationships/customXml" Target="../customXml/item120.xml"/><Relationship Id="rId125" Type="http://schemas.openxmlformats.org/officeDocument/2006/relationships/slideMaster" Target="slideMasters/slideMaster1.xml"/><Relationship Id="rId141" Type="http://schemas.openxmlformats.org/officeDocument/2006/relationships/slide" Target="slides/slide16.xml"/><Relationship Id="rId146" Type="http://schemas.openxmlformats.org/officeDocument/2006/relationships/slide" Target="slides/slide21.xml"/><Relationship Id="rId167" Type="http://schemas.openxmlformats.org/officeDocument/2006/relationships/viewProps" Target="viewProps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162" Type="http://schemas.openxmlformats.org/officeDocument/2006/relationships/slide" Target="slides/slide37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customXml" Target="../customXml/item110.xml"/><Relationship Id="rId115" Type="http://schemas.openxmlformats.org/officeDocument/2006/relationships/customXml" Target="../customXml/item115.xml"/><Relationship Id="rId131" Type="http://schemas.openxmlformats.org/officeDocument/2006/relationships/slide" Target="slides/slide6.xml"/><Relationship Id="rId136" Type="http://schemas.openxmlformats.org/officeDocument/2006/relationships/slide" Target="slides/slide11.xml"/><Relationship Id="rId157" Type="http://schemas.openxmlformats.org/officeDocument/2006/relationships/slide" Target="slides/slide32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52" Type="http://schemas.openxmlformats.org/officeDocument/2006/relationships/slide" Target="slides/slide27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105" Type="http://schemas.openxmlformats.org/officeDocument/2006/relationships/customXml" Target="../customXml/item105.xml"/><Relationship Id="rId126" Type="http://schemas.openxmlformats.org/officeDocument/2006/relationships/slide" Target="slides/slide1.xml"/><Relationship Id="rId147" Type="http://schemas.openxmlformats.org/officeDocument/2006/relationships/slide" Target="slides/slide22.xml"/><Relationship Id="rId168" Type="http://schemas.openxmlformats.org/officeDocument/2006/relationships/theme" Target="theme/theme1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customXml" Target="../customXml/item93.xml"/><Relationship Id="rId98" Type="http://schemas.openxmlformats.org/officeDocument/2006/relationships/customXml" Target="../customXml/item98.xml"/><Relationship Id="rId121" Type="http://schemas.openxmlformats.org/officeDocument/2006/relationships/customXml" Target="../customXml/item121.xml"/><Relationship Id="rId142" Type="http://schemas.openxmlformats.org/officeDocument/2006/relationships/slide" Target="slides/slide17.xml"/><Relationship Id="rId163" Type="http://schemas.openxmlformats.org/officeDocument/2006/relationships/slide" Target="slides/slide38.xml"/><Relationship Id="rId3" Type="http://schemas.openxmlformats.org/officeDocument/2006/relationships/customXml" Target="../customXml/item3.xml"/><Relationship Id="rId25" Type="http://schemas.openxmlformats.org/officeDocument/2006/relationships/customXml" Target="../customXml/item25.xml"/><Relationship Id="rId46" Type="http://schemas.openxmlformats.org/officeDocument/2006/relationships/customXml" Target="../customXml/item46.xml"/><Relationship Id="rId67" Type="http://schemas.openxmlformats.org/officeDocument/2006/relationships/customXml" Target="../customXml/item67.xml"/><Relationship Id="rId116" Type="http://schemas.openxmlformats.org/officeDocument/2006/relationships/customXml" Target="../customXml/item116.xml"/><Relationship Id="rId137" Type="http://schemas.openxmlformats.org/officeDocument/2006/relationships/slide" Target="slides/slide12.xml"/><Relationship Id="rId158" Type="http://schemas.openxmlformats.org/officeDocument/2006/relationships/slide" Target="slides/slide33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62" Type="http://schemas.openxmlformats.org/officeDocument/2006/relationships/customXml" Target="../customXml/item62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111" Type="http://schemas.openxmlformats.org/officeDocument/2006/relationships/customXml" Target="../customXml/item111.xml"/><Relationship Id="rId132" Type="http://schemas.openxmlformats.org/officeDocument/2006/relationships/slide" Target="slides/slide7.xml"/><Relationship Id="rId153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>
            <a:lvl1pPr lvl="0" rtl="0">
              <a:defRPr/>
            </a:lvl1pPr>
          </a:lstStyle>
          <a:p>
            <a:endParaRPr dirty="0"/>
          </a:p>
        </p:txBody>
      </p:sp>
      <p:sp>
        <p:nvSpPr>
          <p:cNvPr id="3" name="Date Placeholder 2"/>
          <p:cNvSpPr txBox="1"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>
            <a:lvl1pPr lvl="0" rtl="0">
              <a:defRPr/>
            </a:lvl1pPr>
          </a:lstStyle>
          <a:p>
            <a:endParaRPr dirty="0"/>
          </a:p>
        </p:txBody>
      </p:sp>
      <p:sp>
        <p:nvSpPr>
          <p:cNvPr id="4" name="Slide Image Placeholder 3"/>
          <p:cNvSpPr txBox="1"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>
            <a:lvl1pPr lvl="0" rtl="0">
              <a:defRPr/>
            </a:lvl1pPr>
          </a:lstStyle>
          <a:p>
            <a:endParaRPr dirty="0"/>
          </a:p>
        </p:txBody>
      </p:sp>
      <p:sp>
        <p:nvSpPr>
          <p:cNvPr id="5" name="Notes Placeholder 4"/>
          <p:cNvSpPr txBox="1"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>
            <a:lvl1pPr lvl="0" rtl="0">
              <a:defRPr/>
            </a:lvl1pPr>
          </a:lstStyle>
          <a:p>
            <a:pPr lvl="0" rtl="0"/>
            <a:r>
              <a:t>Click to edit master text styles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idx="4"/>
          </p:nvPr>
        </p:nvSpPr>
        <p:spPr>
          <a:xfrm>
            <a:off x="0" y="8685212"/>
            <a:ext cx="2971800" cy="457200"/>
          </a:xfrm>
          <a:prstGeom prst="rect">
            <a:avLst/>
          </a:prstGeom>
        </p:spPr>
        <p:txBody>
          <a:bodyPr/>
          <a:lstStyle>
            <a:lvl1pPr lvl="0" rtl="0">
              <a:defRPr/>
            </a:lvl1pPr>
          </a:lstStyle>
          <a:p>
            <a:endParaRPr dirty="0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idx="5"/>
          </p:nvPr>
        </p:nvSpPr>
        <p:spPr>
          <a:xfrm>
            <a:off x="3884613" y="8685212"/>
            <a:ext cx="2971800" cy="457200"/>
          </a:xfrm>
          <a:prstGeom prst="rect">
            <a:avLst/>
          </a:prstGeom>
        </p:spPr>
        <p:txBody>
          <a:bodyPr/>
          <a:lstStyle>
            <a:lvl1pPr lvl="0" rtl="0">
              <a:defRPr/>
            </a:lvl1pPr>
          </a:lstStyle>
          <a:p>
            <a:fld id="{8B38DBA3-52F9-4AF4-A6A4-FA4D7DB2F99C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 txBox="1">
            <a:spLocks noGrp="1"/>
          </p:cNvSpPr>
          <p:nvPr>
            <p:ph type="body"/>
          </p:nvPr>
        </p:nvSpPr>
        <p:spPr>
          <a:xfrm>
            <a:off x="685800" y="609600"/>
            <a:ext cx="7086600" cy="533400"/>
          </a:xfrm>
          <a:prstGeom prst="rect">
            <a:avLst/>
          </a:prstGeom>
        </p:spPr>
        <p:txBody>
          <a:bodyPr/>
          <a:lstStyle>
            <a:lvl1pPr lvl="0" rtl="0">
              <a:defRPr/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 txBox="1">
            <a:spLocks noGrp="1"/>
          </p:cNvSpPr>
          <p:nvPr>
            <p:ph type="body"/>
          </p:nvPr>
        </p:nvSpPr>
        <p:spPr>
          <a:xfrm>
            <a:off x="685800" y="609600"/>
            <a:ext cx="7086600" cy="533400"/>
          </a:xfrm>
          <a:prstGeom prst="rect">
            <a:avLst/>
          </a:prstGeom>
        </p:spPr>
        <p:txBody>
          <a:bodyPr/>
          <a:lstStyle>
            <a:lvl1pPr lvl="0" rtl="0">
              <a:defRPr/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 txBox="1">
            <a:spLocks noGrp="1"/>
          </p:cNvSpPr>
          <p:nvPr>
            <p:ph type="body"/>
          </p:nvPr>
        </p:nvSpPr>
        <p:spPr>
          <a:xfrm>
            <a:off x="685800" y="609600"/>
            <a:ext cx="7086600" cy="533400"/>
          </a:xfrm>
          <a:prstGeom prst="rect">
            <a:avLst/>
          </a:prstGeom>
        </p:spPr>
        <p:txBody>
          <a:bodyPr/>
          <a:lstStyle>
            <a:lvl1pPr lvl="0" rtl="0"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1913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 txBox="1">
            <a:spLocks noGrp="1"/>
          </p:cNvSpPr>
          <p:nvPr>
            <p:ph type="body"/>
          </p:nvPr>
        </p:nvSpPr>
        <p:spPr>
          <a:xfrm>
            <a:off x="685800" y="609600"/>
            <a:ext cx="7086600" cy="533400"/>
          </a:xfrm>
          <a:prstGeom prst="rect">
            <a:avLst/>
          </a:prstGeom>
        </p:spPr>
        <p:txBody>
          <a:bodyPr/>
          <a:lstStyle>
            <a:lvl1pPr lvl="0" rtl="0">
              <a:defRPr/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 txBox="1">
            <a:spLocks noGrp="1"/>
          </p:cNvSpPr>
          <p:nvPr>
            <p:ph type="body"/>
          </p:nvPr>
        </p:nvSpPr>
        <p:spPr>
          <a:xfrm>
            <a:off x="685800" y="609600"/>
            <a:ext cx="7086600" cy="533400"/>
          </a:xfrm>
          <a:prstGeom prst="rect">
            <a:avLst/>
          </a:prstGeom>
        </p:spPr>
        <p:txBody>
          <a:bodyPr/>
          <a:lstStyle>
            <a:lvl1pPr lvl="0" rtl="0">
              <a:defRPr/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 txBox="1">
            <a:spLocks noGrp="1"/>
          </p:cNvSpPr>
          <p:nvPr>
            <p:ph type="body"/>
          </p:nvPr>
        </p:nvSpPr>
        <p:spPr>
          <a:xfrm>
            <a:off x="685800" y="609600"/>
            <a:ext cx="7086600" cy="533400"/>
          </a:xfrm>
          <a:prstGeom prst="rect">
            <a:avLst/>
          </a:prstGeom>
        </p:spPr>
        <p:txBody>
          <a:bodyPr/>
          <a:lstStyle>
            <a:lvl1pPr lvl="0" rtl="0">
              <a:defRPr/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 txBox="1">
            <a:spLocks noGrp="1"/>
          </p:cNvSpPr>
          <p:nvPr>
            <p:ph type="body"/>
          </p:nvPr>
        </p:nvSpPr>
        <p:spPr>
          <a:xfrm>
            <a:off x="685800" y="609600"/>
            <a:ext cx="7086600" cy="533400"/>
          </a:xfrm>
          <a:prstGeom prst="rect">
            <a:avLst/>
          </a:prstGeom>
        </p:spPr>
        <p:txBody>
          <a:bodyPr/>
          <a:lstStyle>
            <a:lvl1pPr lvl="0" rtl="0">
              <a:defRPr/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B38DBA3-52F9-4AF4-A6A4-FA4D7DB2F99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951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B38DBA3-52F9-4AF4-A6A4-FA4D7DB2F99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456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 txBox="1">
            <a:spLocks noGrp="1"/>
          </p:cNvSpPr>
          <p:nvPr>
            <p:ph type="body"/>
          </p:nvPr>
        </p:nvSpPr>
        <p:spPr>
          <a:xfrm>
            <a:off x="685800" y="609600"/>
            <a:ext cx="7086600" cy="533400"/>
          </a:xfrm>
          <a:prstGeom prst="rect">
            <a:avLst/>
          </a:prstGeom>
        </p:spPr>
        <p:txBody>
          <a:bodyPr/>
          <a:lstStyle>
            <a:lvl1pPr lvl="0" rtl="0">
              <a:defRPr/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 txBox="1">
            <a:spLocks noGrp="1"/>
          </p:cNvSpPr>
          <p:nvPr>
            <p:ph type="body"/>
          </p:nvPr>
        </p:nvSpPr>
        <p:spPr>
          <a:xfrm>
            <a:off x="685800" y="609600"/>
            <a:ext cx="7086600" cy="533400"/>
          </a:xfrm>
          <a:prstGeom prst="rect">
            <a:avLst/>
          </a:prstGeom>
        </p:spPr>
        <p:txBody>
          <a:bodyPr/>
          <a:lstStyle>
            <a:lvl1pPr lvl="0" rtl="0">
              <a:defRPr/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 txBox="1">
            <a:spLocks noGrp="1"/>
          </p:cNvSpPr>
          <p:nvPr>
            <p:ph type="body"/>
          </p:nvPr>
        </p:nvSpPr>
        <p:spPr>
          <a:xfrm>
            <a:off x="685800" y="609600"/>
            <a:ext cx="7086600" cy="533400"/>
          </a:xfrm>
          <a:prstGeom prst="rect">
            <a:avLst/>
          </a:prstGeom>
        </p:spPr>
        <p:txBody>
          <a:bodyPr/>
          <a:lstStyle>
            <a:lvl1pPr lvl="0" rtl="0">
              <a:defRPr/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B38DBA3-52F9-4AF4-A6A4-FA4D7DB2F99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892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B38DBA3-52F9-4AF4-A6A4-FA4D7DB2F99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22964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DBA3-52F9-4AF4-A6A4-FA4D7DB2F9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31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DBA3-52F9-4AF4-A6A4-FA4D7DB2F9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831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DBA3-52F9-4AF4-A6A4-FA4D7DB2F99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394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DBA3-52F9-4AF4-A6A4-FA4D7DB2F9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368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DBA3-52F9-4AF4-A6A4-FA4D7DB2F9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962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DBA3-52F9-4AF4-A6A4-FA4D7DB2F9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376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DBA3-52F9-4AF4-A6A4-FA4D7DB2F9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355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DBA3-52F9-4AF4-A6A4-FA4D7DB2F9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352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lvl="0" rtl="0">
              <a:defRPr/>
            </a:lvl1pPr>
          </a:lstStyle>
          <a:p>
            <a:pPr lvl="0" rtl="0"/>
            <a:r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ctr"/>
          <a:lstStyle>
            <a:lvl1pPr lvl="0" rtl="0">
              <a:defRPr/>
            </a:lvl1pPr>
          </a:lstStyle>
          <a:p>
            <a:pPr lvl="0" rtl="0"/>
            <a:r>
              <a:t>Edit Master text styles</a:t>
            </a:r>
          </a:p>
          <a:p>
            <a:pPr lvl="1" rtl="0"/>
            <a:r>
              <a:t>Second level</a:t>
            </a:r>
          </a:p>
          <a:p>
            <a:pPr lvl="2" rtl="0"/>
            <a:r>
              <a:t>Third level</a:t>
            </a:r>
          </a:p>
          <a:p>
            <a:pPr lvl="3" rtl="0"/>
            <a:r>
              <a:t>Fourth level</a:t>
            </a:r>
          </a:p>
          <a:p>
            <a:pPr lvl="4" rtl="0"/>
            <a:r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>
            <a:lvl1pPr lvl="0" rtl="0">
              <a:defRPr/>
            </a:lvl1pPr>
          </a:lstStyle>
          <a:p>
            <a:endParaRPr dirty="0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 lvl="0" rtl="0">
              <a:defRPr/>
            </a:lvl1pPr>
          </a:lstStyle>
          <a:p>
            <a:endParaRPr dirty="0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lvl1pPr lvl="0" rtl="0">
              <a:defRPr/>
            </a:lvl1pPr>
          </a:lstStyle>
          <a:p>
            <a:fld id="{8B38DBA3-52F9-4AF4-A6A4-FA4D7DB2F99C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2546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DBA3-52F9-4AF4-A6A4-FA4D7DB2F9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067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DBA3-52F9-4AF4-A6A4-FA4D7DB2F9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067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DBA3-52F9-4AF4-A6A4-FA4D7DB2F9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506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DBA3-52F9-4AF4-A6A4-FA4D7DB2F9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522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DBA3-52F9-4AF4-A6A4-FA4D7DB2F9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47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DBA3-52F9-4AF4-A6A4-FA4D7DB2F9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949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DBA3-52F9-4AF4-A6A4-FA4D7DB2F9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80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DBA3-52F9-4AF4-A6A4-FA4D7DB2F9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876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B38DBA3-52F9-4AF4-A6A4-FA4D7DB2F9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15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cpc.unc.edu/aboutcpc" TargetMode="Externa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ejb23@psu.edu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5" Type="http://schemas.openxmlformats.org/officeDocument/2006/relationships/hyperlink" Target="mailto:mediasales@outreach.psu.edu" TargetMode="External"/><Relationship Id="rId4" Type="http://schemas.openxmlformats.org/officeDocument/2006/relationships/hyperlink" Target="mailto:luw15@psu.edu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hyperlink" Target="https://www.cnn.com/2018/07/07/politics/donald-trump-immigration-separations-crisis-politics/index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uters.com/investigates/special-report/usa-lead-la/#interactive-lead-spac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tholiccharitiesusa.org/" TargetMode="External"/><Relationship Id="rId2" Type="http://schemas.openxmlformats.org/officeDocument/2006/relationships/hyperlink" Target="https://en.wikipedia.org/wiki/The_Church_of_Jesus_Christ_of_Latter-day_Saints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cue.org/" TargetMode="External"/><Relationship Id="rId2" Type="http://schemas.openxmlformats.org/officeDocument/2006/relationships/hyperlink" Target="https://www.raicestexas.org/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hyperlink" Target="http://www.legalmatch.com/law-library/article/political-asylum-and-refugees.html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centerforhumanrights.org/" TargetMode="Externa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vice.com/en_uk/article/435mqd/how-charities-are-trying-to-reunite-separated-immigrant-families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cefusa.org/" TargetMode="External"/><Relationship Id="rId2" Type="http://schemas.openxmlformats.org/officeDocument/2006/relationships/hyperlink" Target="http://www.unhcr.org/en-us/news/press/2018/6/5b27fea84/unhcr-urges-family-unity-southern-border.html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ktla.com/author/cnn-wire/" TargetMode="Externa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m.wikipedia.org/wiki/Ushahidi" TargetMode="External"/><Relationship Id="rId2" Type="http://schemas.openxmlformats.org/officeDocument/2006/relationships/hyperlink" Target="https://www.ushahidi.com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cid:storage_emulated_0_DCIM_Screenshots_Screenshot_20180705-091843_png_1530802247875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 rot="21421058">
            <a:off x="-78963" y="314896"/>
            <a:ext cx="12192000" cy="33528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lvl="0" rtl="0">
              <a:defRPr/>
            </a:lvl1pPr>
          </a:lstStyle>
          <a:p>
            <a:pPr lvl="0" algn="ctr"/>
            <a:r>
              <a:rPr lang="en-US" b="1" dirty="0"/>
              <a:t>RECONNECT FAMILIES</a:t>
            </a:r>
            <a:br>
              <a:rPr lang="en-US" b="1" dirty="0"/>
            </a:br>
            <a:r>
              <a:rPr lang="en-US" b="1" dirty="0"/>
              <a:t>US </a:t>
            </a:r>
            <a:r>
              <a:rPr b="1" dirty="0"/>
              <a:t>BORDER</a:t>
            </a:r>
            <a:br>
              <a:rPr lang="en-US" b="1" dirty="0"/>
            </a:br>
            <a:r>
              <a:rPr lang="en-US" b="1" dirty="0"/>
              <a:t>REFUGEE </a:t>
            </a:r>
            <a:r>
              <a:rPr b="1" dirty="0"/>
              <a:t>PROJECT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 rot="21446260">
            <a:off x="381701" y="3643990"/>
            <a:ext cx="9625142" cy="32357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lvl="0" rtl="0">
              <a:defRPr/>
            </a:lvl1pPr>
          </a:lstStyle>
          <a:p>
            <a:pPr lvl="0" algn="l" rtl="0"/>
            <a:r>
              <a:rPr lang="en-US" sz="9600" cap="none" dirty="0">
                <a:solidFill>
                  <a:schemeClr val="tx1"/>
                </a:solidFill>
              </a:rPr>
              <a:t>David Lincoln</a:t>
            </a:r>
          </a:p>
          <a:p>
            <a:pPr lvl="0" algn="l" rtl="0"/>
            <a:r>
              <a:rPr lang="en-US" sz="9600" cap="none" dirty="0">
                <a:solidFill>
                  <a:schemeClr val="tx1"/>
                </a:solidFill>
              </a:rPr>
              <a:t>June 2018</a:t>
            </a:r>
          </a:p>
          <a:p>
            <a:pPr lvl="0" rtl="0"/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66D44-B77C-4A00-9AA3-BCC468B96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79" y="445957"/>
            <a:ext cx="6345302" cy="648325"/>
          </a:xfrm>
        </p:spPr>
        <p:txBody>
          <a:bodyPr>
            <a:noAutofit/>
          </a:bodyPr>
          <a:lstStyle/>
          <a:p>
            <a:r>
              <a:rPr lang="en-US" sz="6000" u="sng" dirty="0"/>
              <a:t>LOCAL OPERATORS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CF6E42-7367-4C78-961C-2D2250B57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541" y="1608100"/>
            <a:ext cx="6571932" cy="385733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4000" u="sng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Phone Bank Hotline </a:t>
            </a:r>
          </a:p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Staffed by 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local translators </a:t>
            </a:r>
          </a:p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and bilingual interpreters</a:t>
            </a:r>
          </a:p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Two (on the ground) </a:t>
            </a:r>
          </a:p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LOCAL (s. Texas) phone BANKS</a:t>
            </a:r>
          </a:p>
        </p:txBody>
      </p:sp>
      <p:pic>
        <p:nvPicPr>
          <p:cNvPr id="5" name="Picture 4" descr="https://media1.picsearch.com/is?WUcvBJxTgzUFcph8DFGmAkg14tfwqLsW256-Yz6LsfA&amp;height=218">
            <a:extLst>
              <a:ext uri="{FF2B5EF4-FFF2-40B4-BE49-F238E27FC236}">
                <a16:creationId xmlns:a16="http://schemas.microsoft.com/office/drawing/2014/main" id="{8BE69959-630C-40EF-92C1-9CDCFB5E24F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181" y="1094282"/>
            <a:ext cx="4625196" cy="29290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554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DB2E8-C5E7-4B16-87B3-19D9E085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03948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highlight>
                  <a:srgbClr val="FFFF00"/>
                </a:highlight>
              </a:rPr>
              <a:t>Volunteer Headquarters</a:t>
            </a:r>
            <a:br>
              <a:rPr lang="en-US" dirty="0"/>
            </a:br>
            <a:r>
              <a:rPr lang="en-US" dirty="0"/>
              <a:t>	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22C9F-58F3-4FC3-9E54-628E55CF0F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93785" y="1185944"/>
            <a:ext cx="7120325" cy="2362481"/>
          </a:xfrm>
        </p:spPr>
        <p:txBody>
          <a:bodyPr>
            <a:noAutofit/>
          </a:bodyPr>
          <a:lstStyle/>
          <a:p>
            <a:pPr algn="ctr"/>
            <a:r>
              <a:rPr lang="en-US" sz="2400" u="sng" dirty="0">
                <a:solidFill>
                  <a:schemeClr val="accent1"/>
                </a:solidFill>
              </a:rPr>
              <a:t>Primary </a:t>
            </a:r>
            <a:r>
              <a:rPr lang="en-US" sz="2400" u="sng" dirty="0">
                <a:solidFill>
                  <a:schemeClr val="accent1"/>
                </a:solidFill>
                <a:highlight>
                  <a:srgbClr val="FFFF00"/>
                </a:highlight>
              </a:rPr>
              <a:t>Point Of Contact For</a:t>
            </a:r>
          </a:p>
          <a:p>
            <a:pPr algn="ctr"/>
            <a:r>
              <a:rPr lang="en-US" sz="2400" u="sng" dirty="0">
                <a:solidFill>
                  <a:schemeClr val="accent1"/>
                </a:solidFill>
                <a:highlight>
                  <a:srgbClr val="FFFF00"/>
                </a:highlight>
              </a:rPr>
              <a:t> Relatives, Social Workers, Media, Lawyers Etc</a:t>
            </a:r>
            <a:r>
              <a:rPr lang="en-US" sz="2400" u="sng" dirty="0">
                <a:solidFill>
                  <a:schemeClr val="accent1"/>
                </a:solidFill>
              </a:rPr>
              <a:t>.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		</a:t>
            </a:r>
          </a:p>
          <a:p>
            <a:pPr algn="ctr"/>
            <a:r>
              <a:rPr lang="en-US" sz="2400" dirty="0">
                <a:solidFill>
                  <a:schemeClr val="accent1"/>
                </a:solidFill>
                <a:highlight>
                  <a:srgbClr val="FFFF00"/>
                </a:highlight>
              </a:rPr>
              <a:t>Gathering Places For Those In Need Of Assistance </a:t>
            </a:r>
            <a:r>
              <a:rPr lang="en-US" sz="2400" dirty="0">
                <a:solidFill>
                  <a:schemeClr val="accent1"/>
                </a:solidFill>
              </a:rPr>
              <a:t>Caught Up In The </a:t>
            </a:r>
          </a:p>
          <a:p>
            <a:pPr algn="ctr"/>
            <a:r>
              <a:rPr lang="en-US" sz="2400" dirty="0">
                <a:solidFill>
                  <a:schemeClr val="accent1"/>
                </a:solidFill>
              </a:rPr>
              <a:t>Immigration Crisis</a:t>
            </a:r>
          </a:p>
          <a:p>
            <a:pPr algn="ctr"/>
            <a:r>
              <a:rPr lang="en-US" sz="2400" dirty="0">
                <a:solidFill>
                  <a:schemeClr val="accent1"/>
                </a:solidFill>
              </a:rPr>
              <a:t>Advice On The Kinds Of Temporary, </a:t>
            </a:r>
          </a:p>
          <a:p>
            <a:pPr algn="ctr"/>
            <a:r>
              <a:rPr lang="en-US" sz="2400" dirty="0">
                <a:solidFill>
                  <a:schemeClr val="accent1"/>
                </a:solidFill>
              </a:rPr>
              <a:t>Affordable Housing Available</a:t>
            </a:r>
          </a:p>
        </p:txBody>
      </p:sp>
      <p:pic>
        <p:nvPicPr>
          <p:cNvPr id="5" name="Picture 4" descr="Image result">
            <a:extLst>
              <a:ext uri="{FF2B5EF4-FFF2-40B4-BE49-F238E27FC236}">
                <a16:creationId xmlns:a16="http://schemas.microsoft.com/office/drawing/2014/main" id="{7316C35F-AF0C-4923-9012-CB3CA249D14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039" y="1625595"/>
            <a:ext cx="4809078" cy="36068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0980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C38EC-D5A5-4F65-A097-777E14802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5973"/>
            <a:ext cx="12192000" cy="650631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CONNECTIONS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A6AB8E-2D3A-4289-8186-9DB56DE97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20703" y="956604"/>
            <a:ext cx="5202303" cy="4037426"/>
          </a:xfrm>
        </p:spPr>
        <p:txBody>
          <a:bodyPr>
            <a:normAutofit fontScale="92500"/>
          </a:bodyPr>
          <a:lstStyle/>
          <a:p>
            <a:pPr marL="342900" indent="-342900" algn="ctr">
              <a:buAutoNum type="arabicPeriod"/>
            </a:pPr>
            <a:r>
              <a:rPr lang="en-US" sz="2400" dirty="0">
                <a:highlight>
                  <a:srgbClr val="FFFF00"/>
                </a:highlight>
              </a:rPr>
              <a:t>DIGITAL BULLETIN </a:t>
            </a:r>
            <a:r>
              <a:rPr lang="en-US" sz="2400" dirty="0" err="1">
                <a:highlight>
                  <a:srgbClr val="FFFF00"/>
                </a:highlight>
              </a:rPr>
              <a:t>BOARDs</a:t>
            </a:r>
            <a:r>
              <a:rPr lang="en-US" sz="2400" dirty="0">
                <a:highlight>
                  <a:srgbClr val="FFFF00"/>
                </a:highlight>
              </a:rPr>
              <a:t> </a:t>
            </a:r>
            <a:r>
              <a:rPr lang="en-US" sz="2400" dirty="0"/>
              <a:t>For Leaving And Receiving Messages And Pictures.</a:t>
            </a:r>
          </a:p>
          <a:p>
            <a:pPr marL="342900" indent="-342900" algn="ctr">
              <a:buAutoNum type="arabicPeriod"/>
            </a:pPr>
            <a:r>
              <a:rPr lang="en-US" sz="2400" dirty="0">
                <a:highlight>
                  <a:srgbClr val="FFFF00"/>
                </a:highlight>
              </a:rPr>
              <a:t>TABLETS</a:t>
            </a:r>
            <a:r>
              <a:rPr lang="en-US" sz="2400" dirty="0"/>
              <a:t> For Public Use And </a:t>
            </a:r>
            <a:r>
              <a:rPr lang="en-US" sz="2400" dirty="0">
                <a:highlight>
                  <a:srgbClr val="FFFF00"/>
                </a:highlight>
              </a:rPr>
              <a:t>DONATED CELL PHONES For Personal Use</a:t>
            </a:r>
          </a:p>
          <a:p>
            <a:pPr marL="342900" indent="-342900" algn="ctr">
              <a:buAutoNum type="arabicPeriod"/>
            </a:pPr>
            <a:r>
              <a:rPr lang="en-US" sz="2400" dirty="0"/>
              <a:t>Private And </a:t>
            </a:r>
            <a:r>
              <a:rPr lang="en-US" sz="2400" dirty="0">
                <a:highlight>
                  <a:srgbClr val="FFFF00"/>
                </a:highlight>
              </a:rPr>
              <a:t>CONFIDENTIAL DISCUSSION ROOMS</a:t>
            </a:r>
          </a:p>
          <a:p>
            <a:pPr marL="342900" indent="-342900" algn="ctr">
              <a:buAutoNum type="arabicPeriod"/>
            </a:pPr>
            <a:r>
              <a:rPr lang="en-US" sz="2400" dirty="0"/>
              <a:t>On Line </a:t>
            </a:r>
            <a:r>
              <a:rPr lang="en-US" sz="2400" dirty="0">
                <a:highlight>
                  <a:srgbClr val="FFFF00"/>
                </a:highlight>
              </a:rPr>
              <a:t>CHAT ROOMS AND DISCUSSION GROUPS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79D0DE-78A9-48D2-B888-1F87A1483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4353364"/>
            <a:ext cx="11715750" cy="247650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E4032F8-AF37-495F-A2E6-11F322A39FAC}"/>
              </a:ext>
            </a:extLst>
          </p:cNvPr>
          <p:cNvSpPr txBox="1">
            <a:spLocks/>
          </p:cNvSpPr>
          <p:nvPr/>
        </p:nvSpPr>
        <p:spPr>
          <a:xfrm>
            <a:off x="5181601" y="829995"/>
            <a:ext cx="6522720" cy="49323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2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5.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Facebook pages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for victims friends, family and supportERS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6.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Video diaries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and case studies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7. Family mailbox or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Dropbox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for each REFUGEE family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8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Secure communications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encrypted with cyber defenses and IT.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071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EA790-3E16-4740-B693-05705C5A3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2541" y="1290711"/>
            <a:ext cx="8435488" cy="664698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INTERACTIVE LIVE </a:t>
            </a:r>
            <a:br>
              <a:rPr lang="en-US" sz="6000" dirty="0"/>
            </a:br>
            <a:r>
              <a:rPr lang="en-US" sz="6000" dirty="0"/>
              <a:t>WEB TV CHANNELS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6B42C3-D620-40B2-AA64-9D4943081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3862" y="1955409"/>
            <a:ext cx="6345302" cy="3510019"/>
          </a:xfrm>
        </p:spPr>
        <p:txBody>
          <a:bodyPr>
            <a:normAutofit lnSpcReduction="10000"/>
          </a:bodyPr>
          <a:lstStyle/>
          <a:p>
            <a:pPr marL="342900" indent="-342900">
              <a:buAutoNum type="arabicPeriod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Freedom Interactive TV </a:t>
            </a:r>
            <a:r>
              <a:rPr lang="en-US" sz="2800" cap="none" dirty="0">
                <a:solidFill>
                  <a:schemeClr val="accent1">
                    <a:lumMod val="50000"/>
                  </a:schemeClr>
                </a:solidFill>
              </a:rPr>
              <a:t>Is The Long-needed </a:t>
            </a:r>
            <a:r>
              <a:rPr lang="en-US" sz="2800" cap="none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Tool For Justice</a:t>
            </a:r>
            <a:r>
              <a:rPr lang="en-US" sz="2800" cap="none" dirty="0">
                <a:solidFill>
                  <a:schemeClr val="accent1">
                    <a:lumMod val="50000"/>
                  </a:schemeClr>
                </a:solidFill>
              </a:rPr>
              <a:t>, Prosperity, A Renewed Earth &amp; To </a:t>
            </a:r>
            <a:r>
              <a:rPr lang="en-US" sz="2800" cap="none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Bring All People Together By Letting All People Speak </a:t>
            </a:r>
            <a:endParaRPr lang="en-US" sz="2800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Scrolling names &amp; contact numbers </a:t>
            </a:r>
            <a:r>
              <a:rPr lang="en-US" sz="2800" cap="none" dirty="0">
                <a:solidFill>
                  <a:schemeClr val="accent1">
                    <a:lumMod val="50000"/>
                  </a:schemeClr>
                </a:solidFill>
              </a:rPr>
              <a:t>Just Like Live Sports &amp; Updated Weather Advisories &amp; Alerts!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8C9FEF-271E-4420-B3F6-C3D34C3EF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532" y="2685319"/>
            <a:ext cx="2639012" cy="23721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05D12D-2996-468B-84DD-DC1B9C13B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5488" y="355135"/>
            <a:ext cx="2705100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97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52DB2-3DA7-455E-BD36-80C3E732C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685800"/>
            <a:ext cx="11859065" cy="948128"/>
          </a:xfrm>
        </p:spPr>
        <p:txBody>
          <a:bodyPr>
            <a:noAutofit/>
          </a:bodyPr>
          <a:lstStyle/>
          <a:p>
            <a:r>
              <a:rPr lang="en-US" sz="4800" dirty="0"/>
              <a:t>REFUGEE POPULATION study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13E37C-5661-4EF8-A236-FFB35BCBE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1195754"/>
            <a:ext cx="11617376" cy="5615027"/>
          </a:xfrm>
        </p:spPr>
        <p:txBody>
          <a:bodyPr>
            <a:normAutofit/>
          </a:bodyPr>
          <a:lstStyle/>
          <a:p>
            <a:br>
              <a:rPr lang="en-US" sz="2400" dirty="0"/>
            </a:br>
            <a:r>
              <a:rPr lang="en-US" sz="2400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Carolina Population Center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is a community of outstanding scholars and professionals associated to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create new knowledge about population size, structure, and processes of change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develop new sources of data to support population research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evaluate health information systems and explore ways to improve them for better health outcomes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promote the development and use of innovative methodologies</a:t>
            </a:r>
          </a:p>
          <a:p>
            <a:br>
              <a:rPr lang="en-US" dirty="0">
                <a:highlight>
                  <a:srgbClr val="FFFF00"/>
                </a:highlight>
              </a:rPr>
            </a:b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26681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52DB2-3DA7-455E-BD36-80C3E732C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6858"/>
            <a:ext cx="11617377" cy="948128"/>
          </a:xfrm>
        </p:spPr>
        <p:txBody>
          <a:bodyPr>
            <a:noAutofit/>
          </a:bodyPr>
          <a:lstStyle/>
          <a:p>
            <a:br>
              <a:rPr lang="en-US" sz="4800" dirty="0"/>
            </a:br>
            <a:r>
              <a:rPr lang="en-US" sz="4800" dirty="0"/>
              <a:t>Demographics &amp; Health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DD64E7-7796-4B2E-8386-E092E412E0F2}"/>
              </a:ext>
            </a:extLst>
          </p:cNvPr>
          <p:cNvSpPr/>
          <p:nvPr/>
        </p:nvSpPr>
        <p:spPr>
          <a:xfrm>
            <a:off x="6006059" y="3429000"/>
            <a:ext cx="51266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en-US" sz="2400" dirty="0">
                <a:solidFill>
                  <a:srgbClr val="0070C0"/>
                </a:solidFill>
                <a:highlight>
                  <a:srgbClr val="FFFF00"/>
                </a:highlight>
              </a:rPr>
            </a:br>
            <a:r>
              <a:rPr lang="en-US" sz="2400" dirty="0">
                <a:solidFill>
                  <a:srgbClr val="0070C0"/>
                </a:solidFill>
                <a:highlight>
                  <a:srgbClr val="FFFF00"/>
                </a:highlight>
              </a:rPr>
              <a:t>       Carolina Population Center Study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</a:rPr>
              <a:t>.  </a:t>
            </a:r>
            <a:r>
              <a:rPr lang="en-US" sz="2400" u="sng" dirty="0">
                <a:solidFill>
                  <a:srgbClr val="0070C0"/>
                </a:solidFill>
                <a:hlinkClick r:id="rId2"/>
              </a:rPr>
              <a:t>http://www.cpc.unc.edu/aboutcpc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026" name="Picture 2" descr="About CPC Banner">
            <a:extLst>
              <a:ext uri="{FF2B5EF4-FFF2-40B4-BE49-F238E27FC236}">
                <a16:creationId xmlns:a16="http://schemas.microsoft.com/office/drawing/2014/main" id="{A517BA29-B610-4FFF-B7D6-44463DA23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377" y="1482436"/>
            <a:ext cx="60960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447406-7232-4D15-AD35-8627474ED3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394777"/>
            <a:ext cx="5521377" cy="4190297"/>
          </a:xfrm>
        </p:spPr>
        <p:txBody>
          <a:bodyPr>
            <a:normAutofit fontScale="92500"/>
          </a:bodyPr>
          <a:lstStyle/>
          <a:p>
            <a:r>
              <a:rPr lang="en-US" sz="2600" u="sng" dirty="0">
                <a:solidFill>
                  <a:schemeClr val="accent1"/>
                </a:solidFill>
                <a:highlight>
                  <a:srgbClr val="FFFF00"/>
                </a:highlight>
              </a:rPr>
              <a:t>University of North Carolina</a:t>
            </a:r>
          </a:p>
          <a:p>
            <a:endParaRPr lang="en-US" sz="2400" dirty="0">
              <a:solidFill>
                <a:schemeClr val="accent1"/>
              </a:solidFill>
              <a:highlight>
                <a:srgbClr val="FFFF00"/>
              </a:highlight>
            </a:endParaRPr>
          </a:p>
          <a:p>
            <a:r>
              <a:rPr lang="en-US" sz="2400" cap="none" dirty="0">
                <a:solidFill>
                  <a:schemeClr val="accent1"/>
                </a:solidFill>
                <a:highlight>
                  <a:srgbClr val="FFFF00"/>
                </a:highlight>
              </a:rPr>
              <a:t>Build Skills And Capacity And Train The Next Generation Of Scholars</a:t>
            </a:r>
          </a:p>
          <a:p>
            <a:endParaRPr lang="en-US" sz="2400" cap="none" dirty="0">
              <a:solidFill>
                <a:schemeClr val="accent1"/>
              </a:solidFill>
              <a:highlight>
                <a:srgbClr val="FFFF00"/>
              </a:highlight>
            </a:endParaRPr>
          </a:p>
          <a:p>
            <a:r>
              <a:rPr lang="en-US" sz="2400" cap="none" dirty="0">
                <a:solidFill>
                  <a:schemeClr val="accent1"/>
                </a:solidFill>
                <a:highlight>
                  <a:srgbClr val="FFFF00"/>
                </a:highlight>
              </a:rPr>
              <a:t>Disseminate Data And Findings To Population And Health Information System Professionals, Policy-makers, And The Public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961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3AD35-A1ED-45AE-A7C2-985903C63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1662"/>
            <a:ext cx="12191999" cy="670034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MULTI-MEDIA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en-US" sz="6000" dirty="0"/>
              <a:t>DOCUMENTARY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D9688F-108B-4A93-9B76-F14F23C30F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961696"/>
            <a:ext cx="6873766" cy="5896304"/>
          </a:xfrm>
        </p:spPr>
        <p:txBody>
          <a:bodyPr>
            <a:normAutofit/>
          </a:bodyPr>
          <a:lstStyle/>
          <a:p>
            <a:r>
              <a:rPr lang="en-US" sz="2400" cap="none" dirty="0">
                <a:solidFill>
                  <a:srgbClr val="0070C0"/>
                </a:solidFill>
              </a:rPr>
              <a:t>Create </a:t>
            </a:r>
            <a:r>
              <a:rPr lang="en-US" sz="2400" cap="none" dirty="0">
                <a:solidFill>
                  <a:srgbClr val="0070C0"/>
                </a:solidFill>
                <a:highlight>
                  <a:srgbClr val="FFFF00"/>
                </a:highlight>
              </a:rPr>
              <a:t>a Video Record of Our Ushahidi Deployment </a:t>
            </a:r>
            <a:r>
              <a:rPr lang="en-US" sz="2400" cap="none" dirty="0">
                <a:solidFill>
                  <a:srgbClr val="0070C0"/>
                </a:solidFill>
              </a:rPr>
              <a:t>&amp; How It Enhances Communication &amp; Mutual  Understanding Even in the Midst of Controversy When the Immigration  Battle Lines Are Far From Clear. </a:t>
            </a:r>
          </a:p>
          <a:p>
            <a:r>
              <a:rPr lang="en-US" sz="2400" cap="none" dirty="0">
                <a:solidFill>
                  <a:srgbClr val="0070C0"/>
                </a:solidFill>
                <a:highlight>
                  <a:srgbClr val="FFFF00"/>
                </a:highlight>
              </a:rPr>
              <a:t>We hope to Partner with </a:t>
            </a:r>
            <a:r>
              <a:rPr lang="en-US" sz="2400" cap="none" dirty="0" err="1">
                <a:solidFill>
                  <a:srgbClr val="0070C0"/>
                </a:solidFill>
              </a:rPr>
              <a:t>Pennstate</a:t>
            </a:r>
            <a:r>
              <a:rPr lang="en-US" sz="2400" cap="none" dirty="0">
                <a:solidFill>
                  <a:srgbClr val="0070C0"/>
                </a:solidFill>
              </a:rPr>
              <a:t> Media Who Pioneered the Geospatial Revolution Project. </a:t>
            </a:r>
          </a:p>
          <a:p>
            <a:r>
              <a:rPr lang="en-US" sz="2400" cap="none" dirty="0">
                <a:solidFill>
                  <a:srgbClr val="0070C0"/>
                </a:solidFill>
              </a:rPr>
              <a:t>Their </a:t>
            </a:r>
            <a:r>
              <a:rPr lang="en-US" sz="2400" cap="none" dirty="0">
                <a:solidFill>
                  <a:srgbClr val="0070C0"/>
                </a:solidFill>
                <a:highlight>
                  <a:srgbClr val="FFFF00"/>
                </a:highlight>
              </a:rPr>
              <a:t>Mission </a:t>
            </a:r>
            <a:r>
              <a:rPr lang="en-US" sz="2400" cap="none" dirty="0">
                <a:solidFill>
                  <a:srgbClr val="0070C0"/>
                </a:solidFill>
              </a:rPr>
              <a:t>is to </a:t>
            </a:r>
            <a:r>
              <a:rPr lang="en-US" sz="2400" cap="none" dirty="0">
                <a:solidFill>
                  <a:srgbClr val="0070C0"/>
                </a:solidFill>
                <a:highlight>
                  <a:srgbClr val="FFFF00"/>
                </a:highlight>
              </a:rPr>
              <a:t>Expand Public Knowledge About the History, Applications, Related Privacy &amp; Legal Issues &amp; the Potential Future of Location-based Technologies. </a:t>
            </a:r>
          </a:p>
          <a:p>
            <a:r>
              <a:rPr lang="en-US" sz="24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2197EC-7BA1-40A8-8D83-945875987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767" y="922239"/>
            <a:ext cx="5010150" cy="1743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ABF820-0F85-491C-B29C-1F111645BC67}"/>
              </a:ext>
            </a:extLst>
          </p:cNvPr>
          <p:cNvSpPr txBox="1"/>
          <p:nvPr/>
        </p:nvSpPr>
        <p:spPr>
          <a:xfrm>
            <a:off x="6873767" y="2786463"/>
            <a:ext cx="46508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Contact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</a:rPr>
              <a:t>Project Information: Elaine Brzycki, </a:t>
            </a:r>
            <a:r>
              <a:rPr lang="en-US" sz="2000" dirty="0">
                <a:solidFill>
                  <a:srgbClr val="0070C0"/>
                </a:solidFill>
                <a:hlinkClick r:id="rId3"/>
              </a:rPr>
              <a:t>ejb23@psu.edu</a:t>
            </a:r>
            <a:endParaRPr lang="en-US" sz="2000" dirty="0">
              <a:solidFill>
                <a:srgbClr val="0070C0"/>
              </a:solidFill>
            </a:endParaRPr>
          </a:p>
          <a:p>
            <a:pPr algn="ctr"/>
            <a:r>
              <a:rPr lang="en-US" sz="2000" dirty="0">
                <a:solidFill>
                  <a:srgbClr val="0070C0"/>
                </a:solidFill>
              </a:rPr>
              <a:t>News Media: Lisa Warren, 814-863-9912, </a:t>
            </a:r>
            <a:r>
              <a:rPr lang="en-US" sz="2000" dirty="0">
                <a:solidFill>
                  <a:srgbClr val="0070C0"/>
                </a:solidFill>
                <a:hlinkClick r:id="rId4"/>
              </a:rPr>
              <a:t>luw15@psu.edu</a:t>
            </a:r>
            <a:endParaRPr lang="en-US" sz="2000" dirty="0">
              <a:solidFill>
                <a:srgbClr val="0070C0"/>
              </a:solidFill>
            </a:endParaRPr>
          </a:p>
          <a:p>
            <a:pPr algn="ctr"/>
            <a:r>
              <a:rPr lang="en-US" sz="2000" dirty="0">
                <a:solidFill>
                  <a:srgbClr val="0070C0"/>
                </a:solidFill>
              </a:rPr>
              <a:t>DVD Sales: Penn State Media Sales, 800-770-2111, </a:t>
            </a:r>
            <a:r>
              <a:rPr lang="en-US" sz="2000" dirty="0">
                <a:solidFill>
                  <a:srgbClr val="0070C0"/>
                </a:solidFill>
                <a:hlinkClick r:id="rId5"/>
              </a:rPr>
              <a:t>mediasales@outreach.psu.edu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255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A187D-F03C-4C95-85C7-4A18C2B7B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0967"/>
            <a:ext cx="7704943" cy="753256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CAPACITY TARGETS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B56BCF-7846-4014-AA5D-1E16337B27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7435" y="1184223"/>
            <a:ext cx="7510071" cy="4954249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ABLE TO SERVE OVER </a:t>
            </a:r>
          </a:p>
          <a:p>
            <a:pPr algn="ctr"/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</a:rPr>
              <a:t>10,000 REFUGEES IN 2018</a:t>
            </a:r>
          </a:p>
          <a:p>
            <a:pPr algn="ctr"/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</a:rPr>
              <a:t>ULTIMATELY SERVING MORE THAN 50,000 REFUGEES PER YEAR FROM 200 ICE</a:t>
            </a:r>
          </a:p>
          <a:p>
            <a:pPr algn="ctr"/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</a:rPr>
              <a:t> DETENTION CENTERS </a:t>
            </a:r>
          </a:p>
          <a:p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B0C15F-0F36-40E2-BB08-1B0823CFE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944" y="287545"/>
            <a:ext cx="4126788" cy="626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16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1ED91-E677-491D-A01F-06CD94BFD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7343"/>
            <a:ext cx="12012636" cy="735037"/>
          </a:xfrm>
        </p:spPr>
        <p:txBody>
          <a:bodyPr>
            <a:noAutofit/>
          </a:bodyPr>
          <a:lstStyle/>
          <a:p>
            <a:pPr algn="ctr"/>
            <a:r>
              <a:rPr lang="en-US" sz="6000" u="sng" dirty="0"/>
              <a:t>COOPERATION &amp; COORDINATION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7EA2A9-AB29-499D-BFD3-4EDCD5C81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5463" y="1498655"/>
            <a:ext cx="6345301" cy="4110838"/>
          </a:xfrm>
        </p:spPr>
        <p:txBody>
          <a:bodyPr>
            <a:normAutofit lnSpcReduction="10000"/>
          </a:bodyPr>
          <a:lstStyle/>
          <a:p>
            <a:pPr marL="342900" indent="-342900">
              <a:buAutoNum type="arabicPeriod"/>
            </a:pPr>
            <a:r>
              <a:rPr lang="en-US" sz="3600" cap="none" dirty="0">
                <a:solidFill>
                  <a:srgbClr val="002060"/>
                </a:solidFill>
              </a:rPr>
              <a:t>We Want To Be A </a:t>
            </a:r>
            <a:r>
              <a:rPr lang="en-US" sz="3600" cap="none" dirty="0">
                <a:solidFill>
                  <a:srgbClr val="002060"/>
                </a:solidFill>
                <a:highlight>
                  <a:srgbClr val="FFFF00"/>
                </a:highlight>
              </a:rPr>
              <a:t>Primary Information Resource</a:t>
            </a:r>
          </a:p>
          <a:p>
            <a:pPr marL="342900" indent="-342900">
              <a:buAutoNum type="arabicPeriod"/>
            </a:pPr>
            <a:r>
              <a:rPr lang="en-US" sz="3600" cap="none" dirty="0">
                <a:solidFill>
                  <a:srgbClr val="002060"/>
                </a:solidFill>
              </a:rPr>
              <a:t>A </a:t>
            </a:r>
            <a:r>
              <a:rPr lang="en-US" sz="3600" cap="none" dirty="0">
                <a:solidFill>
                  <a:srgbClr val="002060"/>
                </a:solidFill>
                <a:highlight>
                  <a:srgbClr val="FFFF00"/>
                </a:highlight>
              </a:rPr>
              <a:t>Hub</a:t>
            </a:r>
            <a:r>
              <a:rPr lang="en-US" sz="3600" cap="none" dirty="0">
                <a:solidFill>
                  <a:srgbClr val="002060"/>
                </a:solidFill>
              </a:rPr>
              <a:t> For Local Social Service Agencies And Charities.</a:t>
            </a:r>
          </a:p>
          <a:p>
            <a:pPr marL="342900" indent="-342900">
              <a:buAutoNum type="arabicPeriod"/>
            </a:pPr>
            <a:r>
              <a:rPr lang="en-US" sz="3600" cap="none" dirty="0">
                <a:solidFill>
                  <a:srgbClr val="002060"/>
                </a:solidFill>
              </a:rPr>
              <a:t>A Focal Point </a:t>
            </a:r>
            <a:r>
              <a:rPr lang="en-US" sz="3600" cap="none" dirty="0">
                <a:solidFill>
                  <a:srgbClr val="002060"/>
                </a:solidFill>
                <a:highlight>
                  <a:srgbClr val="FFFF00"/>
                </a:highlight>
              </a:rPr>
              <a:t>For Information Exchange And Planning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2EA1A1-6762-41C4-B8E7-48E7663FE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049" y="1062380"/>
            <a:ext cx="4500488" cy="439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14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902212" y="4428145"/>
            <a:ext cx="3885120" cy="102092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lvl="0" rtl="0">
              <a:defRPr/>
            </a:lvl1pPr>
          </a:lstStyle>
          <a:p>
            <a:pPr lvl="0" algn="ctr" rtl="0"/>
            <a:r>
              <a:rPr lang="en-US" dirty="0"/>
              <a:t>TORNILLO Tent City</a:t>
            </a:r>
            <a:br>
              <a:rPr lang="en-US" dirty="0"/>
            </a:br>
            <a:r>
              <a:rPr lang="en-US" dirty="0"/>
              <a:t>Aerial View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sz="half" idx="2"/>
          </p:nvPr>
        </p:nvSpPr>
        <p:spPr>
          <a:xfrm>
            <a:off x="77372" y="903389"/>
            <a:ext cx="8007613" cy="468148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lvl="0" rtl="0">
              <a:defRPr/>
            </a:lvl1pPr>
          </a:lstStyle>
          <a:p>
            <a:pPr marL="342900" indent="-342900">
              <a:buAutoNum type="arabicPeriod"/>
            </a:pPr>
            <a:r>
              <a:rPr lang="en-US" sz="2600" cap="none" dirty="0">
                <a:solidFill>
                  <a:srgbClr val="002060"/>
                </a:solidFill>
                <a:highlight>
                  <a:srgbClr val="FFFF00"/>
                </a:highlight>
              </a:rPr>
              <a:t>Separating Children From Their Parents Is Inhumane </a:t>
            </a:r>
            <a:r>
              <a:rPr lang="en-US" sz="2600" cap="none" dirty="0">
                <a:solidFill>
                  <a:srgbClr val="002060"/>
                </a:solidFill>
              </a:rPr>
              <a:t>And Unnecessary</a:t>
            </a:r>
          </a:p>
          <a:p>
            <a:pPr marL="342900" indent="-342900">
              <a:buAutoNum type="arabicPeriod"/>
            </a:pPr>
            <a:r>
              <a:rPr lang="en-US" sz="2600" cap="none" dirty="0">
                <a:solidFill>
                  <a:srgbClr val="002060"/>
                </a:solidFill>
                <a:highlight>
                  <a:srgbClr val="FFFF00"/>
                </a:highlight>
              </a:rPr>
              <a:t>Knowing Where Each Of The Children And Parents Are Will Help Ease The Burden For Everyone</a:t>
            </a:r>
          </a:p>
          <a:p>
            <a:pPr marL="342900" indent="-342900">
              <a:buAutoNum type="arabicPeriod"/>
            </a:pPr>
            <a:r>
              <a:rPr lang="en-US" sz="2600" cap="none" dirty="0">
                <a:solidFill>
                  <a:srgbClr val="002060"/>
                </a:solidFill>
              </a:rPr>
              <a:t>Being Able </a:t>
            </a:r>
            <a:r>
              <a:rPr lang="en-US" sz="2600" cap="none" dirty="0">
                <a:solidFill>
                  <a:srgbClr val="002060"/>
                </a:solidFill>
                <a:highlight>
                  <a:srgbClr val="FFFF00"/>
                </a:highlight>
              </a:rPr>
              <a:t>To Communicate, Exchange Info And Pictures Will Facilitate The Reuniting Of These Families</a:t>
            </a:r>
          </a:p>
          <a:p>
            <a:pPr marL="342900" indent="-342900">
              <a:buAutoNum type="arabicPeriod"/>
            </a:pPr>
            <a:r>
              <a:rPr lang="en-US" sz="2600" cap="none" dirty="0">
                <a:solidFill>
                  <a:srgbClr val="002060"/>
                </a:solidFill>
                <a:highlight>
                  <a:srgbClr val="FFFF00"/>
                </a:highlight>
              </a:rPr>
              <a:t>REFUGEES And Their Relatives Are Already In Touch With Someone</a:t>
            </a:r>
          </a:p>
          <a:p>
            <a:pPr marL="342900" indent="-342900">
              <a:buAutoNum type="arabicPeriod"/>
            </a:pPr>
            <a:r>
              <a:rPr lang="en-US" sz="2600" cap="none" dirty="0">
                <a:solidFill>
                  <a:srgbClr val="002060"/>
                </a:solidFill>
              </a:rPr>
              <a:t>WHAT WE Have To DO IS </a:t>
            </a:r>
            <a:r>
              <a:rPr lang="en-US" sz="2600" cap="none" dirty="0">
                <a:solidFill>
                  <a:srgbClr val="002060"/>
                </a:solidFill>
                <a:highlight>
                  <a:srgbClr val="FFFF00"/>
                </a:highlight>
              </a:rPr>
              <a:t>Voluntarily Capture, ENHANCE And Organize Those Connections</a:t>
            </a:r>
            <a:r>
              <a:rPr lang="en-US" sz="2600" cap="none" dirty="0">
                <a:solidFill>
                  <a:srgbClr val="002060"/>
                </a:solidFill>
              </a:rPr>
              <a:t>.</a:t>
            </a:r>
          </a:p>
          <a:p>
            <a:pPr marL="342900" indent="-342900">
              <a:buAutoNum type="arabicPeriod"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402DC1-54C2-49BB-89EC-886A36BFD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985" y="163764"/>
            <a:ext cx="3519575" cy="42643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A0D7D5-6921-4DAF-9F88-CFCF3AABF265}"/>
              </a:ext>
            </a:extLst>
          </p:cNvPr>
          <p:cNvSpPr txBox="1"/>
          <p:nvPr/>
        </p:nvSpPr>
        <p:spPr>
          <a:xfrm>
            <a:off x="77372" y="-98474"/>
            <a:ext cx="72975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u="sng" dirty="0"/>
              <a:t>WE</a:t>
            </a:r>
            <a:r>
              <a:rPr lang="en-US" sz="6000" dirty="0"/>
              <a:t> Believe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EFB9CF-D781-4F2B-B8F5-C8A04BEE7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936" y="55391"/>
            <a:ext cx="7134856" cy="19411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62C079-AE89-4186-9B67-01463952A37D}"/>
              </a:ext>
            </a:extLst>
          </p:cNvPr>
          <p:cNvSpPr txBox="1"/>
          <p:nvPr/>
        </p:nvSpPr>
        <p:spPr>
          <a:xfrm>
            <a:off x="0" y="2124221"/>
            <a:ext cx="461420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US GOVERNMENT HAS A FAMILY SEPARATION PROBLEM:</a:t>
            </a:r>
          </a:p>
          <a:p>
            <a:pPr algn="ctr"/>
            <a:r>
              <a:rPr lang="en-US" sz="3200" dirty="0"/>
              <a:t> They can’t solve it but,</a:t>
            </a:r>
          </a:p>
          <a:p>
            <a:pPr algn="ctr"/>
            <a:endParaRPr lang="en-US" sz="3200" b="1" dirty="0"/>
          </a:p>
          <a:p>
            <a:pPr algn="ctr"/>
            <a:r>
              <a:rPr lang="en-US" sz="6000" b="1" u="sng" dirty="0"/>
              <a:t>WE </a:t>
            </a:r>
            <a:r>
              <a:rPr lang="en-US" sz="6000" u="sng" dirty="0"/>
              <a:t>CAN</a:t>
            </a:r>
            <a:r>
              <a:rPr lang="en-US" sz="6000" b="1" dirty="0"/>
              <a:t>!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With your help and support 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36DA60-13F2-4FC6-BA16-CAF3586AF375}"/>
              </a:ext>
            </a:extLst>
          </p:cNvPr>
          <p:cNvSpPr txBox="1"/>
          <p:nvPr/>
        </p:nvSpPr>
        <p:spPr>
          <a:xfrm>
            <a:off x="10985509" y="1627254"/>
            <a:ext cx="64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CNN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CF470D-F653-4AE2-9412-53EE1DA0F5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7655" y="1996586"/>
            <a:ext cx="5863545" cy="428781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930893" y="4881491"/>
            <a:ext cx="2726388" cy="85812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lvl="0" rtl="0">
              <a:defRPr/>
            </a:lvl1pPr>
          </a:lstStyle>
          <a:p>
            <a:pPr lvl="0" algn="ctr" rtl="0"/>
            <a:r>
              <a:rPr lang="en-US" sz="2800" dirty="0"/>
              <a:t>Tornillo</a:t>
            </a:r>
            <a:br>
              <a:rPr lang="en-US" sz="2800" dirty="0"/>
            </a:br>
            <a:r>
              <a:rPr lang="en-US" sz="2800" dirty="0"/>
              <a:t>Satellite View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sz="half" idx="2"/>
          </p:nvPr>
        </p:nvSpPr>
        <p:spPr>
          <a:xfrm>
            <a:off x="-101603" y="2391509"/>
            <a:ext cx="8432263" cy="5052124"/>
          </a:xfrm>
          <a:prstGeom prst="rect">
            <a:avLst/>
          </a:prstGeom>
        </p:spPr>
        <p:txBody>
          <a:bodyPr>
            <a:normAutofit/>
          </a:bodyPr>
          <a:lstStyle>
            <a:lvl1pPr lvl="0" rtl="0">
              <a:defRPr/>
            </a:lvl1pPr>
          </a:lstStyle>
          <a:p>
            <a:pPr marL="342900" indent="-342900">
              <a:buAutoNum type="arabicPeriod"/>
            </a:pPr>
            <a:r>
              <a:rPr lang="en-US" sz="2400" dirty="0">
                <a:highlight>
                  <a:srgbClr val="FFFF00"/>
                </a:highlight>
              </a:rPr>
              <a:t>PSYCHOLOGICAL</a:t>
            </a:r>
            <a:r>
              <a:rPr lang="en-US" sz="2400" dirty="0"/>
              <a:t> WELL-BEING – </a:t>
            </a:r>
            <a:r>
              <a:rPr lang="en-US" sz="2400" cap="none" dirty="0"/>
              <a:t>Do They Have Enough </a:t>
            </a:r>
            <a:r>
              <a:rPr lang="en-US" sz="2400" cap="none" dirty="0">
                <a:highlight>
                  <a:srgbClr val="FFFF00"/>
                </a:highlight>
              </a:rPr>
              <a:t>Trained And Vetted Psychiatrists</a:t>
            </a:r>
            <a:r>
              <a:rPr lang="en-US" sz="2400" cap="none" dirty="0"/>
              <a:t> At These Centers</a:t>
            </a:r>
            <a:r>
              <a:rPr lang="en-US" sz="2400" dirty="0"/>
              <a:t>? </a:t>
            </a:r>
          </a:p>
          <a:p>
            <a:pPr marL="342900" indent="-342900">
              <a:buAutoNum type="arabicPeriod"/>
            </a:pPr>
            <a:r>
              <a:rPr lang="en-US" sz="2400" dirty="0">
                <a:highlight>
                  <a:srgbClr val="FFFF00"/>
                </a:highlight>
              </a:rPr>
              <a:t>PHYSICAL </a:t>
            </a:r>
            <a:r>
              <a:rPr lang="en-US" sz="2400" dirty="0"/>
              <a:t>well-being – </a:t>
            </a:r>
            <a:r>
              <a:rPr lang="en-US" sz="2400" cap="none" dirty="0"/>
              <a:t>How Many </a:t>
            </a:r>
            <a:r>
              <a:rPr lang="en-US" sz="2400" cap="none" dirty="0">
                <a:highlight>
                  <a:srgbClr val="FFFF00"/>
                </a:highlight>
              </a:rPr>
              <a:t>Screened Pediatricians </a:t>
            </a:r>
            <a:r>
              <a:rPr lang="en-US" sz="2400" cap="none" dirty="0"/>
              <a:t>Are Available? </a:t>
            </a:r>
            <a:r>
              <a:rPr lang="en-US" sz="2400" cap="none" dirty="0">
                <a:highlight>
                  <a:srgbClr val="FFFF00"/>
                </a:highlight>
              </a:rPr>
              <a:t>Are The Military Facilities Contaminated By Chemicals Or Radiation</a:t>
            </a:r>
            <a:r>
              <a:rPr lang="en-US" sz="2400" cap="none" dirty="0"/>
              <a:t>? ARE Pesticides Being Sprayed?</a:t>
            </a:r>
          </a:p>
          <a:p>
            <a:pPr marL="342900" indent="-342900">
              <a:buAutoNum type="arabicPeriod"/>
            </a:pPr>
            <a:r>
              <a:rPr lang="en-US" sz="2400" dirty="0">
                <a:highlight>
                  <a:srgbClr val="FFFF00"/>
                </a:highlight>
              </a:rPr>
              <a:t>SPIRITUAl</a:t>
            </a:r>
            <a:r>
              <a:rPr lang="en-US" sz="2400" dirty="0"/>
              <a:t> well-being – </a:t>
            </a:r>
            <a:r>
              <a:rPr lang="en-US" sz="2400" cap="none" dirty="0"/>
              <a:t>Do They Have Access To </a:t>
            </a:r>
            <a:r>
              <a:rPr lang="en-US" sz="2400" cap="none" dirty="0">
                <a:highlight>
                  <a:srgbClr val="FFFF00"/>
                </a:highlight>
              </a:rPr>
              <a:t>Spiritual Leaders Who Can Minister To Them In Their Own Languages </a:t>
            </a:r>
            <a:endParaRPr sz="2400" dirty="0">
              <a:highlight>
                <a:srgbClr val="FFFF00"/>
              </a:highlight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930893" y="126609"/>
            <a:ext cx="2726389" cy="48757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2D9FDC-2CAE-42B5-80DD-DD735F387F6E}"/>
              </a:ext>
            </a:extLst>
          </p:cNvPr>
          <p:cNvSpPr/>
          <p:nvPr/>
        </p:nvSpPr>
        <p:spPr>
          <a:xfrm>
            <a:off x="0" y="0"/>
            <a:ext cx="877824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u="sng" dirty="0"/>
              <a:t>OUR CONCERNS –</a:t>
            </a:r>
          </a:p>
          <a:p>
            <a:pPr algn="ctr"/>
            <a:r>
              <a:rPr lang="en-US" sz="4800" u="sng" dirty="0"/>
              <a:t>WE CARE </a:t>
            </a:r>
            <a:r>
              <a:rPr lang="en-US" sz="4800" dirty="0"/>
              <a:t>About the Families</a:t>
            </a:r>
          </a:p>
          <a:p>
            <a:pPr algn="ctr"/>
            <a:r>
              <a:rPr lang="en-US" sz="4800" dirty="0"/>
              <a:t> Safety and Health</a:t>
            </a:r>
            <a:r>
              <a:rPr lang="en-US" sz="4400" dirty="0"/>
              <a:t>!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0" y="647115"/>
            <a:ext cx="8566249" cy="310896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lvl="0" rtl="0">
              <a:defRPr/>
            </a:lvl1pPr>
          </a:lstStyle>
          <a:p>
            <a:pPr lvl="0" algn="ctr"/>
            <a:r>
              <a:rPr lang="en-US" sz="6700" u="sng" dirty="0"/>
              <a:t>IS IT SAFE?</a:t>
            </a:r>
            <a:br>
              <a:rPr lang="en-US" sz="4400" u="sng" dirty="0"/>
            </a:br>
            <a:br>
              <a:rPr lang="en-US" sz="4400" dirty="0">
                <a:solidFill>
                  <a:srgbClr val="002060"/>
                </a:solidFill>
              </a:rPr>
            </a:br>
            <a:r>
              <a:rPr lang="en-US" sz="4000" dirty="0">
                <a:solidFill>
                  <a:srgbClr val="002060"/>
                </a:solidFill>
                <a:highlight>
                  <a:srgbClr val="FFFF00"/>
                </a:highlight>
              </a:rPr>
              <a:t>El Paso &amp; Fort Bliss Border Area EMISSIONS</a:t>
            </a:r>
            <a:br>
              <a:rPr lang="en-US" sz="3100" dirty="0">
                <a:solidFill>
                  <a:srgbClr val="002060"/>
                </a:solidFill>
                <a:highlight>
                  <a:srgbClr val="FFFF00"/>
                </a:highlight>
              </a:rPr>
            </a:br>
            <a:br>
              <a:rPr lang="en-US" sz="3100" dirty="0"/>
            </a:br>
            <a:r>
              <a:rPr lang="en-US" sz="4400" dirty="0">
                <a:solidFill>
                  <a:srgbClr val="002060"/>
                </a:solidFill>
              </a:rPr>
              <a:t>Toxic Releases- Worst 2 Sites</a:t>
            </a:r>
            <a:br>
              <a:rPr lang="en-US" sz="3100" dirty="0"/>
            </a:br>
            <a:br>
              <a:rPr lang="en-US" sz="3100" dirty="0"/>
            </a:br>
            <a:endParaRPr sz="3100" dirty="0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sz="half" idx="2"/>
          </p:nvPr>
        </p:nvSpPr>
        <p:spPr>
          <a:xfrm>
            <a:off x="564892" y="3120942"/>
            <a:ext cx="6986132" cy="229835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lvl="0" rtl="0">
              <a:defRPr/>
            </a:lvl1pPr>
          </a:lstStyle>
          <a:p>
            <a:pPr marL="457200" lvl="0" indent="-457200" rtl="0">
              <a:buAutoNum type="arabicPeriod"/>
            </a:pPr>
            <a:r>
              <a:rPr lang="en-US" sz="2800" dirty="0">
                <a:solidFill>
                  <a:srgbClr val="002060"/>
                </a:solidFill>
              </a:rPr>
              <a:t>Hydrogen fluoride </a:t>
            </a:r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</a:rPr>
              <a:t>HF &gt; 4 mill. Pounds (all yrs.)</a:t>
            </a:r>
          </a:p>
          <a:p>
            <a:pPr marL="457200" lvl="0" indent="-457200" rtl="0">
              <a:buAutoNum type="arabicPeriod"/>
            </a:pPr>
            <a:r>
              <a:rPr lang="en-US" sz="2800" dirty="0">
                <a:solidFill>
                  <a:srgbClr val="002060"/>
                </a:solidFill>
              </a:rPr>
              <a:t>Hydrochloric acid </a:t>
            </a:r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</a:rPr>
              <a:t>HCl &gt;4 mill pounds (all yrs.) all from </a:t>
            </a:r>
            <a:r>
              <a:rPr lang="en-US" sz="2800" dirty="0" err="1">
                <a:solidFill>
                  <a:srgbClr val="002060"/>
                </a:solidFill>
                <a:highlight>
                  <a:srgbClr val="FFFF00"/>
                </a:highlight>
              </a:rPr>
              <a:t>DAL-Tile</a:t>
            </a:r>
            <a:endParaRPr lang="en-US" sz="2800" dirty="0">
              <a:solidFill>
                <a:srgbClr val="002060"/>
              </a:solidFill>
              <a:highlight>
                <a:srgbClr val="FFFF00"/>
              </a:highlight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</a:rPr>
              <a:t>Lead &gt; 5 mill pounds (all yrs.) - All from the U.S. Army Air Defense Artillery Center at Fort Bliss</a:t>
            </a:r>
          </a:p>
          <a:p>
            <a:pPr marL="457200" lvl="0" indent="-457200" rtl="0">
              <a:buAutoNum type="arabicPeriod"/>
            </a:pPr>
            <a:endParaRPr lang="en-US" sz="2400" dirty="0"/>
          </a:p>
          <a:p>
            <a:endParaRPr lang="en-US" dirty="0"/>
          </a:p>
          <a:p>
            <a:pPr marL="457200" lvl="0" indent="-457200" rtl="0">
              <a:buAutoNum type="arabicPeriod"/>
            </a:pPr>
            <a:endParaRPr sz="2400" dirty="0"/>
          </a:p>
        </p:txBody>
      </p:sp>
      <p:pic>
        <p:nvPicPr>
          <p:cNvPr id="5" name="Picture 4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566249" y="133072"/>
            <a:ext cx="3060859" cy="55101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40BA61-ACD7-4D63-A6BF-8ADD6072F976}"/>
              </a:ext>
            </a:extLst>
          </p:cNvPr>
          <p:cNvSpPr/>
          <p:nvPr/>
        </p:nvSpPr>
        <p:spPr>
          <a:xfrm>
            <a:off x="9403419" y="5792662"/>
            <a:ext cx="1779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/>
              <a:t>Toxmap TRI Sites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CABF1-DFE2-4123-B2BD-96FC52A2B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942" y="943559"/>
            <a:ext cx="11696886" cy="87571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/>
              <a:t>Reuters: Study Flags El Paso For </a:t>
            </a:r>
            <a:br>
              <a:rPr lang="en-US" sz="5300" dirty="0"/>
            </a:br>
            <a:r>
              <a:rPr lang="en-US" sz="5300" dirty="0"/>
              <a:t>High Levels Of Lead Levels In Children</a:t>
            </a:r>
            <a:br>
              <a:rPr lang="en-US" dirty="0"/>
            </a:br>
            <a:r>
              <a:rPr lang="en-US" dirty="0"/>
              <a:t>  </a:t>
            </a:r>
            <a:r>
              <a:rPr lang="en-US" sz="1600" dirty="0"/>
              <a:t>April 2017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5F93CA-0898-48B9-8274-B70F2851B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336" y="1638801"/>
            <a:ext cx="6199872" cy="5038725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02060"/>
                </a:solidFill>
                <a:highlight>
                  <a:srgbClr val="FFFF00"/>
                </a:highlight>
              </a:rPr>
              <a:t>EL PASO</a:t>
            </a:r>
            <a:r>
              <a:rPr lang="en-US" sz="2600" dirty="0">
                <a:solidFill>
                  <a:srgbClr val="002060"/>
                </a:solidFill>
              </a:rPr>
              <a:t>, Texas - A national study released by Reuters shows an </a:t>
            </a:r>
            <a:r>
              <a:rPr lang="en-US" sz="2600" dirty="0">
                <a:solidFill>
                  <a:srgbClr val="002060"/>
                </a:solidFill>
                <a:highlight>
                  <a:srgbClr val="FFFF00"/>
                </a:highlight>
              </a:rPr>
              <a:t>alarming number of children in El Paso with high levels of lead in their blood</a:t>
            </a:r>
            <a:r>
              <a:rPr lang="en-US" sz="2600" dirty="0">
                <a:solidFill>
                  <a:srgbClr val="002060"/>
                </a:solidFill>
              </a:rPr>
              <a:t>.</a:t>
            </a:r>
          </a:p>
          <a:p>
            <a:r>
              <a:rPr lang="en-US" sz="2600" dirty="0">
                <a:solidFill>
                  <a:srgbClr val="002060"/>
                </a:solidFill>
              </a:rPr>
              <a:t>An</a:t>
            </a:r>
            <a:r>
              <a:rPr lang="en-US" sz="2600" dirty="0">
                <a:solidFill>
                  <a:srgbClr val="002060"/>
                </a:solidFill>
                <a:hlinkClick r:id="rId3"/>
              </a:rPr>
              <a:t> interactive map on an article published by Reuters</a:t>
            </a:r>
            <a:r>
              <a:rPr lang="en-US" sz="2600" dirty="0">
                <a:solidFill>
                  <a:srgbClr val="002060"/>
                </a:solidFill>
              </a:rPr>
              <a:t> reveals alarming numbers for the city of El Paso and surrounding areas.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F7185A-869D-497D-BAFD-650F94B50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7565" y="1638801"/>
            <a:ext cx="5099021" cy="260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9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49EDE-D801-462F-83A1-DAA20AAED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6038" y="233486"/>
            <a:ext cx="12192000" cy="215118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/>
              <a:t>El Paso And Las Cruces Ranks For</a:t>
            </a:r>
            <a:br>
              <a:rPr lang="en-US" sz="5300" dirty="0"/>
            </a:br>
            <a:r>
              <a:rPr lang="en-US" sz="5300" dirty="0"/>
              <a:t> Worst Air In The Nation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5A1D2A-2E99-426D-B8C6-8DF5418AB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4393" y="3179298"/>
            <a:ext cx="7040628" cy="356616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EL PASO, Texas (KFOX14) — TxDOT says El Paso is not meeting federal air quality standards because pollutant levels in the air are too high… On their website, they show </a:t>
            </a:r>
            <a:r>
              <a:rPr lang="en-US" sz="2400" dirty="0">
                <a:solidFill>
                  <a:srgbClr val="002060"/>
                </a:solidFill>
                <a:highlight>
                  <a:srgbClr val="FFFF00"/>
                </a:highlight>
              </a:rPr>
              <a:t>El Paso as the only Texas city marked as maintenance for PM10,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A00F442-D252-4338-9562-52E94A178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97" y="1365711"/>
            <a:ext cx="702157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r" defTabSz="914400"/>
            <a:r>
              <a:rPr lang="en-US" sz="3600" dirty="0"/>
              <a:t>El Paso Among Worst Pollution Levels In State, TXDOT Says</a:t>
            </a:r>
            <a:endParaRPr kumimoji="0" lang="en-US" altLang="en-US" sz="3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                                 by Simon Williams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Friday, April 20th 2018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B9D85E7-95DB-4824-B642-779562651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92415"/>
            <a:ext cx="248786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900" i="1" u="none" strike="noStrike" cap="none" normalizeH="0" baseline="0" dirty="0">
                <a:ln>
                  <a:noFill/>
                </a:ln>
                <a:solidFill>
                  <a:srgbClr val="848484"/>
                </a:solidFill>
                <a:effectLst/>
                <a:latin typeface="Lato"/>
              </a:rPr>
            </a:b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D60FB3-1334-4B78-AF98-455C4BC7B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674" y="2984803"/>
            <a:ext cx="4154470" cy="253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10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-127049" y="1993707"/>
            <a:ext cx="5968563" cy="613283"/>
          </a:xfrm>
          <a:prstGeom prst="rect">
            <a:avLst/>
          </a:prstGeom>
        </p:spPr>
        <p:txBody>
          <a:bodyPr>
            <a:noAutofit/>
          </a:bodyPr>
          <a:lstStyle>
            <a:lvl1pPr lvl="0" rtl="0">
              <a:defRPr/>
            </a:lvl1pPr>
          </a:lstStyle>
          <a:p>
            <a:pPr lvl="0" algn="ctr" rtl="0"/>
            <a:r>
              <a:rPr lang="en-US" sz="6000" dirty="0"/>
              <a:t>SAFE PLACE </a:t>
            </a:r>
            <a:br>
              <a:rPr lang="en-US" sz="6000" dirty="0"/>
            </a:br>
            <a:r>
              <a:rPr lang="en-US" sz="6000" dirty="0"/>
              <a:t>Prospective</a:t>
            </a:r>
            <a:br>
              <a:rPr lang="en-US" sz="6000" dirty="0"/>
            </a:br>
            <a:r>
              <a:rPr lang="en-US" sz="6000" dirty="0"/>
              <a:t> Rental Property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sz="half" idx="2"/>
          </p:nvPr>
        </p:nvSpPr>
        <p:spPr>
          <a:xfrm>
            <a:off x="-127049" y="2829978"/>
            <a:ext cx="6095614" cy="224734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lvl="0" rtl="0">
              <a:defRPr/>
            </a:lvl1pPr>
          </a:lstStyle>
          <a:p>
            <a:pPr algn="ctr"/>
            <a:r>
              <a:rPr lang="en-US" sz="5700" dirty="0">
                <a:solidFill>
                  <a:srgbClr val="002060"/>
                </a:solidFill>
              </a:rPr>
              <a:t>Typical Available Rental Property </a:t>
            </a:r>
          </a:p>
          <a:p>
            <a:pPr algn="ctr"/>
            <a:r>
              <a:rPr lang="en-US" sz="5700" dirty="0">
                <a:solidFill>
                  <a:srgbClr val="002060"/>
                </a:solidFill>
              </a:rPr>
              <a:t>In El Paso, Texas</a:t>
            </a:r>
          </a:p>
          <a:p>
            <a:pPr algn="ctr"/>
            <a:endParaRPr lang="en-US" dirty="0"/>
          </a:p>
        </p:txBody>
      </p:sp>
      <p:pic>
        <p:nvPicPr>
          <p:cNvPr id="6" name="Picture 2" descr="http://images3.loopnet.com/i2/P0UoLBWN_dvirNU_8BslLPJSdlTlDitEtrxf0ClscWU/112/image.jpg">
            <a:extLst>
              <a:ext uri="{FF2B5EF4-FFF2-40B4-BE49-F238E27FC236}">
                <a16:creationId xmlns:a16="http://schemas.microsoft.com/office/drawing/2014/main" id="{2710B973-407D-4FBF-B063-9FA73CD5B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564" y="339664"/>
            <a:ext cx="6095615" cy="424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-127049" y="1993707"/>
            <a:ext cx="5968563" cy="613283"/>
          </a:xfrm>
          <a:prstGeom prst="rect">
            <a:avLst/>
          </a:prstGeom>
        </p:spPr>
        <p:txBody>
          <a:bodyPr>
            <a:noAutofit/>
          </a:bodyPr>
          <a:lstStyle>
            <a:lvl1pPr lvl="0" rtl="0">
              <a:defRPr/>
            </a:lvl1pPr>
          </a:lstStyle>
          <a:p>
            <a:pPr lvl="0" algn="ctr" rtl="0"/>
            <a:r>
              <a:rPr lang="en-US" sz="6000" dirty="0"/>
              <a:t>SAFE PLACE </a:t>
            </a:r>
            <a:br>
              <a:rPr lang="en-US" sz="6000" dirty="0"/>
            </a:br>
            <a:r>
              <a:rPr lang="en-US" sz="6000" dirty="0"/>
              <a:t>Prospective</a:t>
            </a:r>
            <a:br>
              <a:rPr lang="en-US" sz="6000" dirty="0"/>
            </a:br>
            <a:r>
              <a:rPr lang="en-US" sz="6000" dirty="0"/>
              <a:t> Rental Property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sz="half" idx="2"/>
          </p:nvPr>
        </p:nvSpPr>
        <p:spPr>
          <a:xfrm>
            <a:off x="-127049" y="2829978"/>
            <a:ext cx="6095614" cy="224734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lvl="0" rtl="0">
              <a:defRPr/>
            </a:lvl1pPr>
          </a:lstStyle>
          <a:p>
            <a:pPr algn="ctr"/>
            <a:r>
              <a:rPr lang="en-US" sz="5700" dirty="0">
                <a:solidFill>
                  <a:srgbClr val="002060"/>
                </a:solidFill>
              </a:rPr>
              <a:t>Typical Available Rental Property </a:t>
            </a:r>
          </a:p>
          <a:p>
            <a:pPr algn="ctr"/>
            <a:r>
              <a:rPr lang="en-US" sz="5700" dirty="0">
                <a:solidFill>
                  <a:srgbClr val="002060"/>
                </a:solidFill>
              </a:rPr>
              <a:t>In McAllen, Texas</a:t>
            </a:r>
          </a:p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5B1192-5EAD-4FD7-B32F-6EF3AB704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932" y="309489"/>
            <a:ext cx="5499267" cy="442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33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4D59A-CACB-4773-902A-986F59256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0" y="342160"/>
            <a:ext cx="11634218" cy="518746"/>
          </a:xfrm>
        </p:spPr>
        <p:txBody>
          <a:bodyPr>
            <a:noAutofit/>
          </a:bodyPr>
          <a:lstStyle/>
          <a:p>
            <a:r>
              <a:rPr lang="en-US" sz="4800" u="sng" dirty="0"/>
              <a:t>Potential Church Partners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DE31F-B18E-42A5-98FB-F40B5A3B38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601533"/>
            <a:ext cx="7970119" cy="5123139"/>
          </a:xfrm>
        </p:spPr>
        <p:txBody>
          <a:bodyPr>
            <a:normAutofit fontScale="25000" lnSpcReduction="20000"/>
          </a:bodyPr>
          <a:lstStyle/>
          <a:p>
            <a:br>
              <a:rPr lang="en-US" sz="11200" dirty="0">
                <a:solidFill>
                  <a:srgbClr val="002060"/>
                </a:solidFill>
              </a:rPr>
            </a:br>
            <a:r>
              <a:rPr lang="en-US" sz="11200" dirty="0">
                <a:solidFill>
                  <a:srgbClr val="002060"/>
                </a:solidFill>
              </a:rPr>
              <a:t>        </a:t>
            </a:r>
            <a:r>
              <a:rPr lang="en-US" sz="11200" cap="none" dirty="0">
                <a:solidFill>
                  <a:srgbClr val="002060"/>
                </a:solidFill>
              </a:rPr>
              <a:t> </a:t>
            </a:r>
            <a:r>
              <a:rPr lang="en-US" sz="9600" cap="none" dirty="0">
                <a:solidFill>
                  <a:srgbClr val="002060"/>
                </a:solidFill>
              </a:rPr>
              <a:t>  </a:t>
            </a:r>
            <a:r>
              <a:rPr lang="en-US" sz="9600" cap="none" dirty="0">
                <a:solidFill>
                  <a:srgbClr val="002060"/>
                </a:solidFill>
                <a:highlight>
                  <a:srgbClr val="FFFF00"/>
                </a:highlight>
              </a:rPr>
              <a:t>United Methodists </a:t>
            </a:r>
            <a:r>
              <a:rPr lang="en-US" sz="9600" cap="none" dirty="0">
                <a:solidFill>
                  <a:srgbClr val="002060"/>
                </a:solidFill>
              </a:rPr>
              <a:t>- [600 Ministers Called For AG Sessions To Be Ex. Communicated]</a:t>
            </a:r>
          </a:p>
          <a:p>
            <a:br>
              <a:rPr lang="en-US" sz="9600" cap="none" dirty="0">
                <a:solidFill>
                  <a:srgbClr val="002060"/>
                </a:solidFill>
              </a:rPr>
            </a:br>
            <a:r>
              <a:rPr lang="en-US" sz="9600" cap="none" dirty="0">
                <a:solidFill>
                  <a:srgbClr val="002060"/>
                </a:solidFill>
              </a:rPr>
              <a:t>           </a:t>
            </a:r>
            <a:r>
              <a:rPr lang="en-US" sz="9600" cap="none" dirty="0">
                <a:solidFill>
                  <a:srgbClr val="002060"/>
                </a:solidFill>
                <a:highlight>
                  <a:srgbClr val="FFFF00"/>
                </a:highlight>
              </a:rPr>
              <a:t>Southern Baptists </a:t>
            </a:r>
            <a:r>
              <a:rPr lang="en-US" sz="9600" cap="none" dirty="0">
                <a:solidFill>
                  <a:srgbClr val="002060"/>
                </a:solidFill>
              </a:rPr>
              <a:t>- Convention Just Ended With New President &amp; New Mission Of Social Activism With Support of ME/TOO Movement</a:t>
            </a:r>
            <a:br>
              <a:rPr lang="en-US" sz="9600" cap="none" dirty="0">
                <a:solidFill>
                  <a:srgbClr val="002060"/>
                </a:solidFill>
              </a:rPr>
            </a:br>
            <a:r>
              <a:rPr lang="en-US" sz="9600" cap="none" dirty="0">
                <a:solidFill>
                  <a:srgbClr val="002060"/>
                </a:solidFill>
              </a:rPr>
              <a:t>            </a:t>
            </a:r>
          </a:p>
          <a:p>
            <a:r>
              <a:rPr lang="en-US" sz="9600" cap="none" dirty="0">
                <a:solidFill>
                  <a:srgbClr val="002060"/>
                </a:solidFill>
                <a:highlight>
                  <a:srgbClr val="FFFF00"/>
                </a:highlight>
                <a:hlinkClick r:id="rId2" tooltip="The Church of Jesus Christ of Latter-day Saints"/>
              </a:rPr>
              <a:t>The Church Of Jesus Christ Of Latter-day Saints</a:t>
            </a:r>
            <a:r>
              <a:rPr lang="en-US" sz="9600" cap="none" dirty="0">
                <a:solidFill>
                  <a:srgbClr val="002060"/>
                </a:solidFill>
                <a:highlight>
                  <a:srgbClr val="FFFF00"/>
                </a:highlight>
              </a:rPr>
              <a:t> </a:t>
            </a:r>
            <a:r>
              <a:rPr lang="en-US" sz="9600" cap="none" dirty="0">
                <a:solidFill>
                  <a:srgbClr val="002060"/>
                </a:solidFill>
              </a:rPr>
              <a:t>(</a:t>
            </a:r>
            <a:r>
              <a:rPr lang="en-US" sz="9600" cap="none" dirty="0">
                <a:solidFill>
                  <a:srgbClr val="002060"/>
                </a:solidFill>
                <a:highlight>
                  <a:srgbClr val="FFFF00"/>
                </a:highlight>
              </a:rPr>
              <a:t>LDS Church)</a:t>
            </a:r>
          </a:p>
          <a:p>
            <a:br>
              <a:rPr lang="en-US" sz="9600" cap="none" dirty="0">
                <a:solidFill>
                  <a:srgbClr val="002060"/>
                </a:solidFill>
              </a:rPr>
            </a:br>
            <a:r>
              <a:rPr lang="en-US" sz="9600" cap="none" dirty="0">
                <a:solidFill>
                  <a:srgbClr val="002060"/>
                </a:solidFill>
                <a:highlight>
                  <a:srgbClr val="FFFF00"/>
                </a:highlight>
              </a:rPr>
              <a:t>Catholic Charities </a:t>
            </a:r>
            <a:r>
              <a:rPr lang="en-US" sz="9600" cap="none" dirty="0">
                <a:solidFill>
                  <a:srgbClr val="002060"/>
                </a:solidFill>
              </a:rPr>
              <a:t>- </a:t>
            </a:r>
            <a:r>
              <a:rPr lang="en-US" sz="9600" u="sng" cap="none" dirty="0">
                <a:solidFill>
                  <a:srgbClr val="002060"/>
                </a:solidFill>
                <a:hlinkClick r:id="rId3"/>
              </a:rPr>
              <a:t>www.Catholiccharitiesusa .Org</a:t>
            </a:r>
            <a:br>
              <a:rPr lang="en-US" sz="9600" cap="none" dirty="0">
                <a:solidFill>
                  <a:srgbClr val="002060"/>
                </a:solidFill>
              </a:rPr>
            </a:br>
            <a:r>
              <a:rPr lang="en-US" sz="9600" cap="none" dirty="0">
                <a:solidFill>
                  <a:srgbClr val="002060"/>
                </a:solidFill>
              </a:rPr>
              <a:t>Pope Condemns Family Separation Policy</a:t>
            </a:r>
            <a:br>
              <a:rPr lang="en-US" sz="11200" cap="none" dirty="0">
                <a:solidFill>
                  <a:srgbClr val="002060"/>
                </a:solidFill>
              </a:rPr>
            </a:br>
            <a:br>
              <a:rPr lang="en-US" sz="4500" cap="none" dirty="0"/>
            </a:br>
            <a:r>
              <a:rPr lang="en-US" sz="4500" cap="none" dirty="0"/>
              <a:t>           </a:t>
            </a:r>
            <a:br>
              <a:rPr lang="en-US" cap="none" dirty="0"/>
            </a:br>
            <a:br>
              <a:rPr lang="en-US" cap="none" dirty="0"/>
            </a:br>
            <a:endParaRPr lang="en-US" cap="non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1590BC-CFA3-4E3F-8118-29A9D1539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119" y="1531327"/>
            <a:ext cx="3726699" cy="410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02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867D8-5E5B-4827-8CAE-596A6210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5269" y="297929"/>
            <a:ext cx="11787385" cy="649514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LEGAL HELP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E0DB0D-2419-4C34-A793-539A8D07C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947442"/>
            <a:ext cx="7347123" cy="5910557"/>
          </a:xfrm>
        </p:spPr>
        <p:txBody>
          <a:bodyPr>
            <a:normAutofit/>
          </a:bodyPr>
          <a:lstStyle/>
          <a:p>
            <a:pPr marL="342900" indent="-342900" algn="ctr">
              <a:buAutoNum type="arabicPeriod"/>
            </a:pPr>
            <a:r>
              <a:rPr lang="en-US" sz="2400" cap="none" dirty="0">
                <a:solidFill>
                  <a:srgbClr val="002060"/>
                </a:solidFill>
              </a:rPr>
              <a:t>Refugee and Immigrant Center for Education and Legal Services (</a:t>
            </a:r>
            <a:r>
              <a:rPr lang="en-US" sz="2400" cap="none" dirty="0">
                <a:solidFill>
                  <a:srgbClr val="002060"/>
                </a:solidFill>
                <a:highlight>
                  <a:srgbClr val="FFFF00"/>
                </a:highlight>
              </a:rPr>
              <a:t>RAICES</a:t>
            </a:r>
            <a:r>
              <a:rPr lang="en-US" sz="2400" cap="none" dirty="0">
                <a:solidFill>
                  <a:srgbClr val="002060"/>
                </a:solidFill>
              </a:rPr>
              <a:t>) </a:t>
            </a:r>
            <a:r>
              <a:rPr lang="en-US" sz="2400" cap="none" dirty="0">
                <a:solidFill>
                  <a:srgbClr val="002060"/>
                </a:solidFill>
                <a:hlinkClick r:id="rId2"/>
              </a:rPr>
              <a:t>https://www.raicestexas.org/</a:t>
            </a:r>
            <a:endParaRPr lang="en-US" sz="2400" dirty="0">
              <a:solidFill>
                <a:srgbClr val="002060"/>
              </a:solidFill>
            </a:endParaRPr>
          </a:p>
          <a:p>
            <a:pPr marL="342900" indent="-342900" algn="ctr">
              <a:buAutoNum type="arabicPeriod"/>
            </a:pPr>
            <a:r>
              <a:rPr lang="en-US" sz="2400" dirty="0">
                <a:solidFill>
                  <a:srgbClr val="002060"/>
                </a:solidFill>
              </a:rPr>
              <a:t>American Civil Liberties Union </a:t>
            </a:r>
            <a:r>
              <a:rPr lang="en-US" sz="2400" dirty="0">
                <a:solidFill>
                  <a:srgbClr val="002060"/>
                </a:solidFill>
                <a:highlight>
                  <a:srgbClr val="FFFF00"/>
                </a:highlight>
              </a:rPr>
              <a:t>ACLU </a:t>
            </a:r>
            <a:r>
              <a:rPr lang="en-US" sz="2400" dirty="0">
                <a:solidFill>
                  <a:srgbClr val="002060"/>
                </a:solidFill>
              </a:rPr>
              <a:t>https://www.aclu.org/issues/immigrants-rights</a:t>
            </a:r>
            <a:endParaRPr lang="en-US" sz="2400" cap="none" dirty="0">
              <a:solidFill>
                <a:srgbClr val="002060"/>
              </a:solidFill>
              <a:highlight>
                <a:srgbClr val="FFFF00"/>
              </a:highlight>
            </a:endParaRPr>
          </a:p>
          <a:p>
            <a:pPr marL="342900" indent="-342900" algn="ctr">
              <a:buAutoNum type="arabicPeriod"/>
            </a:pPr>
            <a:r>
              <a:rPr lang="en-US" sz="2400" cap="none" dirty="0">
                <a:solidFill>
                  <a:srgbClr val="002060"/>
                </a:solidFill>
              </a:rPr>
              <a:t> International Rescue Committee  (</a:t>
            </a:r>
            <a:r>
              <a:rPr lang="en-US" sz="2400" cap="none" dirty="0">
                <a:solidFill>
                  <a:srgbClr val="002060"/>
                </a:solidFill>
                <a:highlight>
                  <a:srgbClr val="FFFF00"/>
                </a:highlight>
              </a:rPr>
              <a:t>IRC</a:t>
            </a:r>
            <a:r>
              <a:rPr lang="en-US" sz="2400" cap="none" dirty="0">
                <a:solidFill>
                  <a:srgbClr val="002060"/>
                </a:solidFill>
              </a:rPr>
              <a:t>) </a:t>
            </a:r>
            <a:r>
              <a:rPr lang="en-US" sz="2400" cap="none" dirty="0">
                <a:solidFill>
                  <a:srgbClr val="002060"/>
                </a:solidFill>
                <a:hlinkClick r:id="rId3"/>
              </a:rPr>
              <a:t>https://www.rescue.org</a:t>
            </a:r>
            <a:endParaRPr lang="en-US" sz="2400" cap="none" dirty="0">
              <a:solidFill>
                <a:srgbClr val="002060"/>
              </a:solidFill>
            </a:endParaRPr>
          </a:p>
          <a:p>
            <a:pPr marL="342900" indent="-342900" algn="ctr">
              <a:buAutoNum type="arabicPeriod"/>
            </a:pPr>
            <a:r>
              <a:rPr lang="en-US" sz="2400" cap="none" dirty="0">
                <a:solidFill>
                  <a:srgbClr val="002060"/>
                </a:solidFill>
                <a:highlight>
                  <a:srgbClr val="FFFF00"/>
                </a:highlight>
              </a:rPr>
              <a:t>Legal Match </a:t>
            </a:r>
            <a:r>
              <a:rPr lang="en-US" sz="2400" cap="none" dirty="0">
                <a:solidFill>
                  <a:srgbClr val="002060"/>
                </a:solidFill>
                <a:hlinkClick r:id="rId4"/>
              </a:rPr>
              <a:t>http://www.legalmatch.com/law-library/article/political-asylum-and-refugees.html</a:t>
            </a:r>
            <a:endParaRPr lang="en-US" sz="2400" cap="none" dirty="0">
              <a:solidFill>
                <a:srgbClr val="002060"/>
              </a:solidFill>
            </a:endParaRPr>
          </a:p>
          <a:p>
            <a:pPr marL="342900" indent="-342900" algn="ctr">
              <a:buAutoNum type="arabicPeriod"/>
            </a:pPr>
            <a:endParaRPr lang="en-US" cap="non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6D99CE-667D-4B3E-A9A1-E4AFB3004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7123" y="1052677"/>
            <a:ext cx="4314993" cy="375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51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04B0-1CF9-436F-98A5-2C02BD25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221566"/>
            <a:ext cx="11148060" cy="664698"/>
          </a:xfrm>
        </p:spPr>
        <p:txBody>
          <a:bodyPr>
            <a:noAutofit/>
          </a:bodyPr>
          <a:lstStyle/>
          <a:p>
            <a:r>
              <a:rPr lang="en-US" sz="5400" dirty="0"/>
              <a:t>Face-to-face contact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B0B8CB-C509-47E6-9693-CFD78B50E3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31220" y="886264"/>
            <a:ext cx="6979441" cy="4811151"/>
          </a:xfrm>
        </p:spPr>
        <p:txBody>
          <a:bodyPr>
            <a:normAutofit fontScale="55000" lnSpcReduction="20000"/>
          </a:bodyPr>
          <a:lstStyle/>
          <a:p>
            <a:r>
              <a:rPr lang="en-US" sz="3600" cap="none" dirty="0">
                <a:solidFill>
                  <a:srgbClr val="002060"/>
                </a:solidFill>
              </a:rPr>
              <a:t>Human Rights and Constitutional Law Foundation (</a:t>
            </a:r>
            <a:r>
              <a:rPr lang="en-US" sz="3600" cap="none" dirty="0" err="1">
                <a:solidFill>
                  <a:srgbClr val="002060"/>
                </a:solidFill>
                <a:highlight>
                  <a:srgbClr val="FFFF00"/>
                </a:highlight>
              </a:rPr>
              <a:t>CHRCL</a:t>
            </a:r>
            <a:r>
              <a:rPr lang="en-US" sz="3600" cap="none" dirty="0">
                <a:solidFill>
                  <a:srgbClr val="002060"/>
                </a:solidFill>
              </a:rPr>
              <a:t>) - </a:t>
            </a:r>
            <a:r>
              <a:rPr lang="en-US" sz="3600" cap="none" dirty="0">
                <a:solidFill>
                  <a:srgbClr val="002060"/>
                </a:solidFill>
                <a:highlight>
                  <a:srgbClr val="FFFF00"/>
                </a:highlight>
              </a:rPr>
              <a:t>Peter </a:t>
            </a:r>
            <a:r>
              <a:rPr lang="en-US" sz="3600" cap="none" dirty="0" err="1">
                <a:solidFill>
                  <a:srgbClr val="002060"/>
                </a:solidFill>
                <a:highlight>
                  <a:srgbClr val="FFFF00"/>
                </a:highlight>
              </a:rPr>
              <a:t>Schey</a:t>
            </a:r>
            <a:r>
              <a:rPr lang="en-US" sz="3600" cap="none" dirty="0">
                <a:solidFill>
                  <a:srgbClr val="002060"/>
                </a:solidFill>
                <a:highlight>
                  <a:srgbClr val="FFFF00"/>
                </a:highlight>
              </a:rPr>
              <a:t> </a:t>
            </a:r>
            <a:r>
              <a:rPr lang="en-US" sz="3600" cap="none" dirty="0">
                <a:solidFill>
                  <a:srgbClr val="002060"/>
                </a:solidFill>
              </a:rPr>
              <a:t>- This Lawyer Has 100 Volunteer Lawyers Entering Immigrant Detention Facilities Across the US Under Supreme Court FLORES Settlement Decree </a:t>
            </a:r>
            <a:r>
              <a:rPr lang="en-US" sz="3600" cap="none" dirty="0">
                <a:solidFill>
                  <a:srgbClr val="002060"/>
                </a:solidFill>
                <a:hlinkClick r:id="rId2"/>
              </a:rPr>
              <a:t>https://www.centerforhumanrights.org/</a:t>
            </a:r>
            <a:endParaRPr lang="en-US" sz="3600" cap="none" dirty="0">
              <a:solidFill>
                <a:srgbClr val="002060"/>
              </a:solidFill>
            </a:endParaRPr>
          </a:p>
          <a:p>
            <a:endParaRPr lang="en-US" sz="3600" cap="none" dirty="0">
              <a:solidFill>
                <a:srgbClr val="002060"/>
              </a:solidFill>
            </a:endParaRPr>
          </a:p>
          <a:p>
            <a:r>
              <a:rPr lang="en-US" sz="3600" cap="none" dirty="0">
                <a:solidFill>
                  <a:srgbClr val="002060"/>
                </a:solidFill>
              </a:rPr>
              <a:t>San Antonio Interfaith Welcome Coalition -  </a:t>
            </a:r>
          </a:p>
          <a:p>
            <a:r>
              <a:rPr lang="en-US" sz="3600" cap="none" dirty="0">
                <a:solidFill>
                  <a:srgbClr val="002060"/>
                </a:solidFill>
              </a:rPr>
              <a:t>Sister Sharon </a:t>
            </a:r>
            <a:r>
              <a:rPr lang="en-US" sz="3600" cap="none" dirty="0" err="1">
                <a:solidFill>
                  <a:srgbClr val="002060"/>
                </a:solidFill>
              </a:rPr>
              <a:t>Altendorf</a:t>
            </a:r>
            <a:endParaRPr lang="en-US" sz="3600" cap="none" dirty="0">
              <a:solidFill>
                <a:srgbClr val="002060"/>
              </a:solidFill>
            </a:endParaRPr>
          </a:p>
          <a:p>
            <a:endParaRPr lang="en-US" sz="3600" cap="none" dirty="0">
              <a:solidFill>
                <a:srgbClr val="002060"/>
              </a:solidFill>
            </a:endParaRPr>
          </a:p>
          <a:p>
            <a:r>
              <a:rPr lang="en-US" sz="3600" cap="none" dirty="0">
                <a:solidFill>
                  <a:srgbClr val="002060"/>
                </a:solidFill>
              </a:rPr>
              <a:t>Catholic Charities </a:t>
            </a:r>
            <a:r>
              <a:rPr lang="en-US" sz="3600" cap="none" dirty="0" err="1">
                <a:solidFill>
                  <a:srgbClr val="002060"/>
                </a:solidFill>
              </a:rPr>
              <a:t>ot</a:t>
            </a:r>
            <a:r>
              <a:rPr lang="en-US" sz="3600" cap="none" dirty="0">
                <a:solidFill>
                  <a:srgbClr val="002060"/>
                </a:solidFill>
              </a:rPr>
              <a:t> the Rio Grande Valley –</a:t>
            </a:r>
          </a:p>
          <a:p>
            <a:r>
              <a:rPr lang="en-US" sz="3600" cap="none" dirty="0">
                <a:solidFill>
                  <a:srgbClr val="002060"/>
                </a:solidFill>
              </a:rPr>
              <a:t> Humanitarian Respite Center</a:t>
            </a:r>
          </a:p>
          <a:p>
            <a:r>
              <a:rPr lang="en-US" sz="3600" cap="none" dirty="0">
                <a:solidFill>
                  <a:srgbClr val="002060"/>
                </a:solidFill>
              </a:rPr>
              <a:t>Sacred Heart Refuge – Sister Norma Pimentel Exec Dir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983494-3441-4AE0-AE68-F7FB6518A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180" y="1974018"/>
            <a:ext cx="5257800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392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1D525-8C7B-4EF5-9BE5-B3228615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4032"/>
            <a:ext cx="11662116" cy="664698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NGOS MOST INVOLVED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8A6834-3EB8-447A-8A77-45B52E6BE8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893233"/>
            <a:ext cx="7381583" cy="4776047"/>
          </a:xfrm>
        </p:spPr>
        <p:txBody>
          <a:bodyPr>
            <a:noAutofit/>
          </a:bodyPr>
          <a:lstStyle/>
          <a:p>
            <a:pPr marL="342900" indent="-342900">
              <a:buAutoNum type="arabicPeriod"/>
            </a:pPr>
            <a:r>
              <a:rPr lang="en-US" sz="2400" cap="none" dirty="0">
                <a:solidFill>
                  <a:srgbClr val="002060"/>
                </a:solidFill>
              </a:rPr>
              <a:t>Kids In Need Of Defense (KIND) – Megan McKenna</a:t>
            </a:r>
          </a:p>
          <a:p>
            <a:pPr marL="342900" indent="-342900">
              <a:buAutoNum type="arabicPeriod"/>
            </a:pPr>
            <a:r>
              <a:rPr lang="en-US" sz="2400" cap="none" dirty="0">
                <a:solidFill>
                  <a:srgbClr val="002060"/>
                </a:solidFill>
              </a:rPr>
              <a:t>Texas Civil Rights Project (TCRP) –Zenen Jaimes Perez, Communications Director</a:t>
            </a:r>
          </a:p>
          <a:p>
            <a:pPr marL="342900" indent="-342900">
              <a:buAutoNum type="arabicPeriod"/>
            </a:pPr>
            <a:r>
              <a:rPr lang="en-US" sz="2400" cap="none" dirty="0">
                <a:solidFill>
                  <a:srgbClr val="002060"/>
                </a:solidFill>
              </a:rPr>
              <a:t>Refugee and Immigrant Center for Education and Legal Services (RAICES) Michelle Garza, Assoc Exec Dir</a:t>
            </a:r>
          </a:p>
          <a:p>
            <a:pPr marL="342900" indent="-342900">
              <a:buAutoNum type="arabicPeriod"/>
            </a:pPr>
            <a:r>
              <a:rPr lang="en-US" sz="2400" cap="none" dirty="0">
                <a:solidFill>
                  <a:srgbClr val="002060"/>
                </a:solidFill>
              </a:rPr>
              <a:t>Office of Refugee Resettlement (ORR) 1-800 number</a:t>
            </a:r>
          </a:p>
          <a:p>
            <a:pPr marL="342900" indent="-342900">
              <a:buAutoNum type="arabicPeriod"/>
            </a:pPr>
            <a:r>
              <a:rPr lang="en-US" sz="2400" cap="none" dirty="0">
                <a:solidFill>
                  <a:srgbClr val="002060"/>
                </a:solidFill>
              </a:rPr>
              <a:t>Asylum Seeker Advocacy Project (ASAP)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552821-2499-4271-8F40-9BE7D4E7A630}"/>
              </a:ext>
            </a:extLst>
          </p:cNvPr>
          <p:cNvSpPr/>
          <p:nvPr/>
        </p:nvSpPr>
        <p:spPr>
          <a:xfrm>
            <a:off x="5566116" y="481804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https://www.vice.com/en_uk/article/435mqd/how-charities-are-trying-to-reunite-separated-immigrant-families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E4E5DA-7B3B-4011-B3AE-9042C2243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583" y="1708862"/>
            <a:ext cx="4190850" cy="280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30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5EC7A-C18D-4203-9D73-C1C6727D84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60997"/>
            <a:ext cx="12192000" cy="879475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OUR </a:t>
            </a:r>
            <a:r>
              <a:rPr lang="en-US" sz="6000" u="sng" dirty="0"/>
              <a:t>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1BA40-FE45-4F95-89F3-40CAE77A658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67286" y="1626577"/>
            <a:ext cx="11437034" cy="4169312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AutoNum type="arabicPeriod"/>
            </a:pPr>
            <a:r>
              <a:rPr lang="en-US" sz="3600" u="sng" cap="none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Reconnect Families </a:t>
            </a:r>
            <a:r>
              <a:rPr lang="en-US" sz="3600" cap="none" dirty="0">
                <a:solidFill>
                  <a:schemeClr val="accent1">
                    <a:lumMod val="50000"/>
                  </a:schemeClr>
                </a:solidFill>
              </a:rPr>
              <a:t>with Their Children Wherever They Are Located</a:t>
            </a:r>
          </a:p>
          <a:p>
            <a:pPr marL="457200" indent="-457200">
              <a:buAutoNum type="arabicPeriod"/>
            </a:pPr>
            <a:r>
              <a:rPr lang="en-US" sz="3600" cap="none" dirty="0">
                <a:solidFill>
                  <a:schemeClr val="accent1">
                    <a:lumMod val="50000"/>
                  </a:schemeClr>
                </a:solidFill>
              </a:rPr>
              <a:t>Become a </a:t>
            </a:r>
            <a:r>
              <a:rPr lang="en-US" sz="3600" u="sng" cap="none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Magnet</a:t>
            </a:r>
            <a:r>
              <a:rPr lang="en-US" sz="3600" cap="none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 For </a:t>
            </a:r>
            <a:r>
              <a:rPr lang="en-US" sz="3600" u="sng" cap="none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All PUBLIC Information </a:t>
            </a:r>
            <a:r>
              <a:rPr lang="en-US" sz="3600" cap="none" dirty="0">
                <a:solidFill>
                  <a:schemeClr val="accent1">
                    <a:lumMod val="50000"/>
                  </a:schemeClr>
                </a:solidFill>
              </a:rPr>
              <a:t>About US Border Refugees Regardless of Source</a:t>
            </a:r>
          </a:p>
          <a:p>
            <a:pPr marL="457200" indent="-457200">
              <a:buAutoNum type="arabicPeriod"/>
            </a:pPr>
            <a:r>
              <a:rPr lang="en-US" sz="3600" cap="none" dirty="0">
                <a:solidFill>
                  <a:schemeClr val="accent1">
                    <a:lumMod val="50000"/>
                  </a:schemeClr>
                </a:solidFill>
              </a:rPr>
              <a:t>Become A </a:t>
            </a:r>
            <a:r>
              <a:rPr lang="en-US" sz="3600" cap="none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Megaphone And TV Channel For Refugees </a:t>
            </a:r>
            <a:r>
              <a:rPr lang="en-US" sz="3600" cap="none" dirty="0">
                <a:solidFill>
                  <a:schemeClr val="accent1">
                    <a:lumMod val="50000"/>
                  </a:schemeClr>
                </a:solidFill>
              </a:rPr>
              <a:t>And Their Relatives for </a:t>
            </a:r>
            <a:r>
              <a:rPr lang="en-US" sz="3600" u="sng" cap="none" dirty="0">
                <a:solidFill>
                  <a:schemeClr val="accent1">
                    <a:lumMod val="50000"/>
                  </a:schemeClr>
                </a:solidFill>
              </a:rPr>
              <a:t>Communication</a:t>
            </a:r>
            <a:r>
              <a:rPr lang="en-US" sz="3600" cap="none" dirty="0">
                <a:solidFill>
                  <a:schemeClr val="accent1">
                    <a:lumMod val="50000"/>
                  </a:schemeClr>
                </a:solidFill>
              </a:rPr>
              <a:t> with Their Families Anywhere</a:t>
            </a:r>
          </a:p>
          <a:p>
            <a:pPr marL="457200" indent="-457200">
              <a:buAutoNum type="arabicPeriod"/>
            </a:pPr>
            <a:r>
              <a:rPr lang="en-US" sz="3600" cap="none" dirty="0">
                <a:solidFill>
                  <a:schemeClr val="accent1">
                    <a:lumMod val="50000"/>
                  </a:schemeClr>
                </a:solidFill>
              </a:rPr>
              <a:t>Offer A </a:t>
            </a:r>
            <a:r>
              <a:rPr lang="en-US" sz="3600" u="sng" cap="none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Safe And Secure Place </a:t>
            </a:r>
            <a:r>
              <a:rPr lang="en-US" sz="3600" cap="none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For All Those Involved In The Refugee Crisis</a:t>
            </a:r>
          </a:p>
          <a:p>
            <a:pPr marL="457200" indent="-457200">
              <a:buAutoNum type="arabicPeriod"/>
            </a:pPr>
            <a:r>
              <a:rPr lang="en-US" sz="3600" u="sng" cap="none" dirty="0">
                <a:solidFill>
                  <a:schemeClr val="accent1">
                    <a:lumMod val="50000"/>
                  </a:schemeClr>
                </a:solidFill>
              </a:rPr>
              <a:t>Provide </a:t>
            </a:r>
            <a:r>
              <a:rPr lang="en-US" sz="3600" u="sng" cap="none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Information </a:t>
            </a:r>
            <a:r>
              <a:rPr lang="en-US" sz="3600" cap="none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About Counseling And Available Housing In The Local Areas</a:t>
            </a:r>
          </a:p>
          <a:p>
            <a:pPr marL="457200" indent="-457200">
              <a:buAutoNum type="arabicPeriod"/>
            </a:pPr>
            <a:endParaRPr lang="en-US" sz="36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3867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3CC8-75B0-4416-984A-8486FDBCF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05972"/>
            <a:ext cx="11901268" cy="664698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United Nations Potential Partners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946A91-8C44-49B1-A584-EDC283B8B6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069145"/>
            <a:ext cx="6937317" cy="5788855"/>
          </a:xfrm>
        </p:spPr>
        <p:txBody>
          <a:bodyPr>
            <a:normAutofit fontScale="77500" lnSpcReduction="20000"/>
          </a:bodyPr>
          <a:lstStyle/>
          <a:p>
            <a:r>
              <a:rPr lang="en-US" sz="3000" dirty="0">
                <a:solidFill>
                  <a:srgbClr val="002060"/>
                </a:solidFill>
                <a:highlight>
                  <a:srgbClr val="FFFF00"/>
                </a:highlight>
              </a:rPr>
              <a:t>UNHCR</a:t>
            </a:r>
            <a:r>
              <a:rPr lang="en-US" sz="3000" dirty="0">
                <a:solidFill>
                  <a:srgbClr val="002060"/>
                </a:solidFill>
              </a:rPr>
              <a:t>- United Nations High Commission On Refugees Relief Agency</a:t>
            </a:r>
            <a:br>
              <a:rPr lang="en-US" sz="3000" dirty="0">
                <a:solidFill>
                  <a:srgbClr val="002060"/>
                </a:solidFill>
              </a:rPr>
            </a:br>
            <a:r>
              <a:rPr lang="en-US" sz="3000" dirty="0">
                <a:solidFill>
                  <a:srgbClr val="002060"/>
                </a:solidFill>
              </a:rPr>
              <a:t>UNHCR Urges Family Unity At Southern US Border</a:t>
            </a:r>
            <a:br>
              <a:rPr lang="en-US" sz="3000" dirty="0">
                <a:solidFill>
                  <a:srgbClr val="002060"/>
                </a:solidFill>
              </a:rPr>
            </a:br>
            <a:r>
              <a:rPr lang="en-US" sz="3000" u="sng" dirty="0">
                <a:solidFill>
                  <a:srgbClr val="002060"/>
                </a:solidFill>
                <a:hlinkClick r:id="rId2"/>
              </a:rPr>
              <a:t>http://www.unhcr.org/en-us/news/press/2018/6/5b27fea84/unhcr-urges-family-unity-southern-border.html</a:t>
            </a:r>
            <a:r>
              <a:rPr lang="en-US" sz="3000" dirty="0">
                <a:solidFill>
                  <a:srgbClr val="002060"/>
                </a:solidFill>
              </a:rPr>
              <a:t>.     </a:t>
            </a:r>
            <a:r>
              <a:rPr lang="en-US" sz="1900" dirty="0">
                <a:solidFill>
                  <a:srgbClr val="002060"/>
                </a:solidFill>
              </a:rPr>
              <a:t>June 19th 2018</a:t>
            </a:r>
          </a:p>
          <a:p>
            <a:endParaRPr lang="en-US" sz="3000" dirty="0">
              <a:solidFill>
                <a:srgbClr val="002060"/>
              </a:solidFill>
            </a:endParaRPr>
          </a:p>
          <a:p>
            <a:r>
              <a:rPr lang="en-US" sz="3000" dirty="0">
                <a:solidFill>
                  <a:srgbClr val="002060"/>
                </a:solidFill>
                <a:highlight>
                  <a:srgbClr val="FFFF00"/>
                </a:highlight>
              </a:rPr>
              <a:t>UNICEF</a:t>
            </a:r>
            <a:r>
              <a:rPr lang="en-US" sz="3000" dirty="0">
                <a:solidFill>
                  <a:srgbClr val="002060"/>
                </a:solidFill>
              </a:rPr>
              <a:t>-UNITED NATIONS Intl CHILDREN'S EMERGENCY FUND</a:t>
            </a:r>
          </a:p>
          <a:p>
            <a:r>
              <a:rPr lang="en-US" sz="3000" u="sng" dirty="0">
                <a:solidFill>
                  <a:srgbClr val="002060"/>
                </a:solidFill>
                <a:hlinkClick r:id="rId3"/>
              </a:rPr>
              <a:t>U.S. Fund for UNICEF - Official Site</a:t>
            </a:r>
            <a:endParaRPr lang="en-US" sz="3000" dirty="0">
              <a:solidFill>
                <a:srgbClr val="002060"/>
              </a:solidFill>
            </a:endParaRPr>
          </a:p>
          <a:p>
            <a:r>
              <a:rPr lang="en-US" sz="3000" dirty="0">
                <a:solidFill>
                  <a:srgbClr val="002060"/>
                </a:solidFill>
              </a:rPr>
              <a:t>https://www.unicefusa.org</a:t>
            </a:r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BD4525-B477-449C-9365-BA64622D7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317" y="1303019"/>
            <a:ext cx="4704091" cy="3869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2A1471-9473-477F-9CEE-F0E00FE74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6440" y="5157277"/>
            <a:ext cx="1304925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507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C515B-26F0-4E41-8D48-33603DE82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6905"/>
            <a:ext cx="11718388" cy="1593165"/>
          </a:xfrm>
        </p:spPr>
        <p:txBody>
          <a:bodyPr>
            <a:normAutofit fontScale="90000"/>
          </a:bodyPr>
          <a:lstStyle/>
          <a:p>
            <a:r>
              <a:rPr lang="en-US" sz="5400" b="1" u="sng" cap="none" dirty="0"/>
              <a:t>Priyanka Chopra Appointed UNICEF Goodwill Ambassador f</a:t>
            </a:r>
            <a:r>
              <a:rPr lang="en-US" sz="5400" b="1" cap="none" dirty="0"/>
              <a:t>or Stellar Work in Child Rights</a:t>
            </a:r>
            <a:br>
              <a:rPr lang="en-US" b="1" dirty="0"/>
            </a:br>
            <a:r>
              <a:rPr lang="en-US" b="1" dirty="0"/>
              <a:t>                                                                                                                                        </a:t>
            </a:r>
            <a:r>
              <a:rPr lang="en-US" sz="1300" dirty="0"/>
              <a:t>December 2016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0467B6-AECC-40FF-94D8-DA6DE0DC5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609" y="2014464"/>
            <a:ext cx="7580519" cy="468454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Actress </a:t>
            </a:r>
            <a:r>
              <a:rPr lang="en-US" sz="2400" dirty="0">
                <a:solidFill>
                  <a:srgbClr val="002060"/>
                </a:solidFill>
                <a:highlight>
                  <a:srgbClr val="FFFF00"/>
                </a:highlight>
              </a:rPr>
              <a:t>Priyanka Chopra</a:t>
            </a:r>
            <a:r>
              <a:rPr lang="en-US" sz="2400" cap="none" dirty="0">
                <a:solidFill>
                  <a:srgbClr val="002060"/>
                </a:solidFill>
              </a:rPr>
              <a:t>, An Indian Star With A Global Fan Following, Was Named UNICEF Goodwill Ambassador At A Ceremony In New York Yesterday. ..</a:t>
            </a:r>
          </a:p>
          <a:p>
            <a:r>
              <a:rPr lang="en-US" sz="2400" cap="none" dirty="0">
                <a:solidFill>
                  <a:srgbClr val="002060"/>
                </a:solidFill>
              </a:rPr>
              <a:t>The 34-year-old, Who Has Been Donating A Tenth Of Her Salary To The Cause Of Women’s Education, Safety And Empowerment Through Her Ngo, </a:t>
            </a:r>
            <a:r>
              <a:rPr lang="en-US" sz="2400" cap="none" dirty="0">
                <a:solidFill>
                  <a:srgbClr val="002060"/>
                </a:solidFill>
                <a:highlight>
                  <a:srgbClr val="FFFF00"/>
                </a:highlight>
              </a:rPr>
              <a:t>The Priyanka Chopra Foundation For Health And Education</a:t>
            </a:r>
            <a:r>
              <a:rPr lang="en-US" sz="2400" cap="none" dirty="0">
                <a:solidFill>
                  <a:srgbClr val="002060"/>
                </a:solidFill>
              </a:rPr>
              <a:t>,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E7E239-607A-4D02-AE54-89C1AED7E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8584" y="2014464"/>
            <a:ext cx="3600157" cy="361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126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27B4B-AAD4-466C-B90B-239984063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6609" y="165295"/>
            <a:ext cx="11901268" cy="1466557"/>
          </a:xfrm>
        </p:spPr>
        <p:txBody>
          <a:bodyPr>
            <a:normAutofit fontScale="90000"/>
          </a:bodyPr>
          <a:lstStyle/>
          <a:p>
            <a:pPr algn="ctr"/>
            <a:r>
              <a:rPr lang="sv-SE" sz="5400" u="sng" dirty="0"/>
              <a:t>Ben Stiller Named UN Goodwill Ambassador</a:t>
            </a:r>
            <a:br>
              <a:rPr lang="sv-SE" dirty="0"/>
            </a:br>
            <a:r>
              <a:rPr lang="en-US" sz="1600" dirty="0"/>
              <a:t>POSTED 8:58 AM, JULY 2, 2018, BY </a:t>
            </a:r>
            <a:r>
              <a:rPr lang="en-US" sz="1600" dirty="0">
                <a:hlinkClick r:id="rId2" tooltip="Posts by CNN Wire"/>
              </a:rPr>
              <a:t>CNN WIRE</a:t>
            </a:r>
            <a:br>
              <a:rPr lang="sv-SE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B25ED5-1209-4CCA-AF28-AEA85044E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155562"/>
            <a:ext cx="7259759" cy="5682342"/>
          </a:xfrm>
        </p:spPr>
        <p:txBody>
          <a:bodyPr>
            <a:normAutofit/>
          </a:bodyPr>
          <a:lstStyle/>
          <a:p>
            <a:r>
              <a:rPr lang="en-US" sz="2400" cap="none" dirty="0">
                <a:solidFill>
                  <a:srgbClr val="002060"/>
                </a:solidFill>
              </a:rPr>
              <a:t>Ben Stiller’s Latest Role Will Have the Actor</a:t>
            </a:r>
          </a:p>
          <a:p>
            <a:r>
              <a:rPr lang="en-US" sz="2400" cap="none" dirty="0">
                <a:solidFill>
                  <a:srgbClr val="002060"/>
                </a:solidFill>
              </a:rPr>
              <a:t> Advocating on Behalf of Refugees.</a:t>
            </a:r>
          </a:p>
          <a:p>
            <a:r>
              <a:rPr lang="en-US" sz="2400" cap="none" dirty="0">
                <a:solidFill>
                  <a:srgbClr val="002060"/>
                </a:solidFill>
              </a:rPr>
              <a:t>Stiller Has Been Named a Goodwill Ambassador by UNHCR, - </a:t>
            </a:r>
            <a:r>
              <a:rPr lang="en-US" sz="2400" cap="none" dirty="0">
                <a:solidFill>
                  <a:srgbClr val="002060"/>
                </a:solidFill>
                <a:highlight>
                  <a:srgbClr val="FFFF00"/>
                </a:highlight>
              </a:rPr>
              <a:t>UN Refugee Agency</a:t>
            </a:r>
            <a:r>
              <a:rPr lang="en-US" sz="2400" cap="none" dirty="0">
                <a:solidFill>
                  <a:srgbClr val="002060"/>
                </a:solidFill>
              </a:rPr>
              <a:t> </a:t>
            </a:r>
          </a:p>
          <a:p>
            <a:r>
              <a:rPr lang="en-US" sz="2400" cap="none" dirty="0">
                <a:solidFill>
                  <a:srgbClr val="002060"/>
                </a:solidFill>
              </a:rPr>
              <a:t>Stiller’s Appointment Comes on the Heels of </a:t>
            </a:r>
            <a:r>
              <a:rPr lang="en-US" sz="2400" cap="none" dirty="0">
                <a:solidFill>
                  <a:srgbClr val="002060"/>
                </a:solidFill>
                <a:highlight>
                  <a:srgbClr val="FFFF00"/>
                </a:highlight>
              </a:rPr>
              <a:t>a Trip He Took to Guatemala Where He Met with People Who Have Been Forced to Flee Their Homes Due to Violence,</a:t>
            </a:r>
            <a:r>
              <a:rPr lang="en-US" sz="2400" cap="none" dirty="0">
                <a:solidFill>
                  <a:srgbClr val="002060"/>
                </a:solidFill>
              </a:rPr>
              <a:t> the Agency Said.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87265C-B314-4AE4-86AD-EB62DA288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810" y="1294227"/>
            <a:ext cx="4349251" cy="245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19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0F817-2299-41FA-BB82-9232F17CD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71135"/>
          </a:xfrm>
        </p:spPr>
        <p:txBody>
          <a:bodyPr>
            <a:noAutofit/>
          </a:bodyPr>
          <a:lstStyle/>
          <a:p>
            <a:pPr algn="ctr"/>
            <a:r>
              <a:rPr lang="en-US" sz="6000" u="sng" dirty="0"/>
              <a:t>Software platform –Ushahidi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3BBA7B-8B60-44F0-9D3C-FCA0A36AE0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611" y="1171135"/>
            <a:ext cx="7244054" cy="4413739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AutoNum type="arabicPeriod"/>
            </a:pPr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</a:rPr>
              <a:t>DEPLOYED OVER 125,000 TIMES IN 160 COUNTRIES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002060"/>
                </a:solidFill>
              </a:rPr>
              <a:t>USHAHIDI, INC IS </a:t>
            </a:r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</a:rPr>
              <a:t>A NON-PROFIT TECHNOLOGY COMPANY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</a:rPr>
              <a:t>STAFF IN NINE COUNTRIES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</a:rPr>
              <a:t> free, OPEN SOURCED – SECURE PLATFORM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002060"/>
                </a:solidFill>
              </a:rPr>
              <a:t>Mission – </a:t>
            </a:r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</a:rPr>
              <a:t>help marginalized people raise their voice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002060"/>
                </a:solidFill>
              </a:rPr>
              <a:t>Help Those who serve them </a:t>
            </a:r>
            <a:r>
              <a:rPr lang="en-US" sz="2800" dirty="0">
                <a:solidFill>
                  <a:srgbClr val="002060"/>
                </a:solidFill>
                <a:highlight>
                  <a:srgbClr val="FFFF00"/>
                </a:highlight>
              </a:rPr>
              <a:t>to listen and respond better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972AA9-53FA-432D-B840-551E6E63C393}"/>
              </a:ext>
            </a:extLst>
          </p:cNvPr>
          <p:cNvSpPr/>
          <p:nvPr/>
        </p:nvSpPr>
        <p:spPr>
          <a:xfrm>
            <a:off x="7605933" y="466154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                  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 </a:t>
            </a:r>
            <a:r>
              <a:rPr lang="en-US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https://www.ushahidi.com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b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                    see YouTube videos or </a:t>
            </a:r>
            <a:r>
              <a:rPr lang="en-US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https://en.m.wikipedia.org/wiki/Ushahidi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6" name="Picture 5" descr="Starting this week until election, I am working for a political / social cause phone bank. I hook up my laptop and it starts dialing people for me to talk to so that I can get their support on an issue that will be on November's ballot (in California). Have you ever worked at a phone bank?">
            <a:extLst>
              <a:ext uri="{FF2B5EF4-FFF2-40B4-BE49-F238E27FC236}">
                <a16:creationId xmlns:a16="http://schemas.microsoft.com/office/drawing/2014/main" id="{02CAA88F-115C-48A2-BFAF-F55818A06D8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665" y="1628335"/>
            <a:ext cx="4558196" cy="30158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705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94042-DC9A-46D1-9590-0CD56B130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8" y="457200"/>
            <a:ext cx="11732454" cy="650631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USHAHIDI FEATURES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74094F-3B6A-4F06-B408-920BDD2744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1015" y="900332"/>
            <a:ext cx="11338560" cy="550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371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DCEE4-B3E9-4D35-81F0-C52899D71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1143"/>
            <a:ext cx="11746524" cy="1114865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highlight>
                  <a:srgbClr val="FFFF00"/>
                </a:highlight>
              </a:rPr>
              <a:t>RECONNECT FAMILIES-</a:t>
            </a:r>
            <a:br>
              <a:rPr lang="en-US" sz="6000" dirty="0">
                <a:highlight>
                  <a:srgbClr val="FFFF00"/>
                </a:highlight>
              </a:rPr>
            </a:br>
            <a:r>
              <a:rPr lang="en-US" sz="6000" dirty="0">
                <a:highlight>
                  <a:srgbClr val="FFFF00"/>
                </a:highlight>
              </a:rPr>
              <a:t> SOFTWARE TRIAL SUCCESS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A0747AF-1706-4174-B51C-5124462DA9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649" y="2011105"/>
            <a:ext cx="5802579" cy="3728514"/>
          </a:xfrm>
        </p:spPr>
        <p:txBody>
          <a:bodyPr>
            <a:normAutofit fontScale="92500"/>
          </a:bodyPr>
          <a:lstStyle/>
          <a:p>
            <a:pPr algn="ctr"/>
            <a:r>
              <a:rPr lang="en-US" sz="3600" cap="none" dirty="0">
                <a:solidFill>
                  <a:srgbClr val="002060"/>
                </a:solidFill>
              </a:rPr>
              <a:t>Integrates Reports &amp; Geography</a:t>
            </a:r>
          </a:p>
          <a:p>
            <a:pPr algn="ctr"/>
            <a:r>
              <a:rPr lang="en-US" sz="3600" cap="none" dirty="0">
                <a:solidFill>
                  <a:srgbClr val="002060"/>
                </a:solidFill>
                <a:highlight>
                  <a:srgbClr val="FFFF00"/>
                </a:highlight>
              </a:rPr>
              <a:t>Geolocates All SMS, Tweets, Emails, Calls, Text Messages. Records And Timestamps All Communications</a:t>
            </a:r>
          </a:p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C5EB1B-3CC0-4148-9CA5-D97D43CD6F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758376" y="1658994"/>
            <a:ext cx="6144892" cy="443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69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D6FFB-83AF-4069-BA7F-D561B9772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74" y="305973"/>
            <a:ext cx="11806498" cy="594360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Easy Archiving, Editing &amp; Retrieval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0898B4-221E-4163-9816-DFFCEF4EFD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87028" y="900333"/>
            <a:ext cx="11320204" cy="565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465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166E6-F041-48D3-8F58-3CE370F58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830240"/>
            <a:ext cx="7652790" cy="633334"/>
          </a:xfrm>
        </p:spPr>
        <p:txBody>
          <a:bodyPr>
            <a:noAutofit/>
          </a:bodyPr>
          <a:lstStyle/>
          <a:p>
            <a:pPr algn="ctr"/>
            <a:r>
              <a:rPr lang="en-US" sz="6000" cap="none" dirty="0"/>
              <a:t>Works On Most Computers or Smartphones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63008-86BA-4D91-8F3F-6A55F2F93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347742"/>
            <a:ext cx="7652791" cy="3391877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n-US" sz="4300" dirty="0">
                <a:solidFill>
                  <a:srgbClr val="002060"/>
                </a:solidFill>
                <a:highlight>
                  <a:srgbClr val="FFFF00"/>
                </a:highlight>
              </a:rPr>
              <a:t>Cloud-based;</a:t>
            </a:r>
            <a:r>
              <a:rPr lang="en-US" sz="4300" dirty="0">
                <a:solidFill>
                  <a:srgbClr val="002060"/>
                </a:solidFill>
              </a:rPr>
              <a:t> </a:t>
            </a:r>
            <a:r>
              <a:rPr lang="en-US" sz="4300" dirty="0">
                <a:solidFill>
                  <a:srgbClr val="002060"/>
                </a:solidFill>
                <a:highlight>
                  <a:srgbClr val="FFFF00"/>
                </a:highlight>
              </a:rPr>
              <a:t>No Downloads Required</a:t>
            </a:r>
          </a:p>
          <a:p>
            <a:pPr algn="ctr"/>
            <a:r>
              <a:rPr lang="en-US" sz="4300" dirty="0">
                <a:solidFill>
                  <a:srgbClr val="002060"/>
                </a:solidFill>
              </a:rPr>
              <a:t>Hands-on </a:t>
            </a:r>
            <a:r>
              <a:rPr lang="en-US" sz="4300" dirty="0">
                <a:solidFill>
                  <a:srgbClr val="002060"/>
                </a:solidFill>
                <a:highlight>
                  <a:srgbClr val="FFFF00"/>
                </a:highlight>
              </a:rPr>
              <a:t>Custom Categorization</a:t>
            </a:r>
          </a:p>
          <a:p>
            <a:pPr algn="ctr"/>
            <a:r>
              <a:rPr lang="en-US" sz="4300" dirty="0">
                <a:solidFill>
                  <a:srgbClr val="002060"/>
                </a:solidFill>
                <a:highlight>
                  <a:srgbClr val="FFFF00"/>
                </a:highlight>
              </a:rPr>
              <a:t> &amp; Key Words</a:t>
            </a:r>
          </a:p>
          <a:p>
            <a:pPr algn="ctr"/>
            <a:r>
              <a:rPr lang="en-US" sz="4300" dirty="0">
                <a:solidFill>
                  <a:srgbClr val="002060"/>
                </a:solidFill>
                <a:highlight>
                  <a:srgbClr val="FFFF00"/>
                </a:highlight>
              </a:rPr>
              <a:t>Built In -Search &amp; Analysis</a:t>
            </a:r>
          </a:p>
          <a:p>
            <a:pPr algn="ctr"/>
            <a:r>
              <a:rPr lang="en-US" sz="4300" dirty="0">
                <a:solidFill>
                  <a:srgbClr val="002060"/>
                </a:solidFill>
                <a:highlight>
                  <a:srgbClr val="FFFF00"/>
                </a:highlight>
              </a:rPr>
              <a:t>Verification</a:t>
            </a:r>
            <a:r>
              <a:rPr lang="en-US" sz="4300" dirty="0">
                <a:solidFill>
                  <a:srgbClr val="002060"/>
                </a:solidFill>
              </a:rPr>
              <a:t> Function</a:t>
            </a:r>
          </a:p>
          <a:p>
            <a:pPr algn="ctr"/>
            <a:r>
              <a:rPr lang="en-US" sz="4300" dirty="0">
                <a:solidFill>
                  <a:srgbClr val="002060"/>
                </a:solidFill>
                <a:highlight>
                  <a:srgbClr val="FFFF00"/>
                </a:highlight>
              </a:rPr>
              <a:t>Displays &amp; Edits on Phones</a:t>
            </a:r>
          </a:p>
          <a:p>
            <a:pPr algn="ctr"/>
            <a:endParaRPr lang="en-US" dirty="0"/>
          </a:p>
        </p:txBody>
      </p:sp>
      <p:pic>
        <p:nvPicPr>
          <p:cNvPr id="5" name="HEV1530802247875" descr="cid:storage_emulated_0_DCIM_Screenshots_Screenshot_20180705-091843_png_1530802247875">
            <a:extLst>
              <a:ext uri="{FF2B5EF4-FFF2-40B4-BE49-F238E27FC236}">
                <a16:creationId xmlns:a16="http://schemas.microsoft.com/office/drawing/2014/main" id="{5716F7B7-A089-4CD7-BA18-AC3676279B6F}"/>
              </a:ext>
            </a:extLst>
          </p:cNvPr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91" y="142718"/>
            <a:ext cx="4079664" cy="64441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88833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961185" y="5018355"/>
            <a:ext cx="6345302" cy="641101"/>
          </a:xfrm>
          <a:prstGeom prst="rect">
            <a:avLst/>
          </a:prstGeom>
        </p:spPr>
        <p:txBody>
          <a:bodyPr/>
          <a:lstStyle>
            <a:lvl1pPr lvl="0" rtl="0">
              <a:defRPr/>
            </a:lvl1pPr>
          </a:lstStyle>
          <a:p>
            <a:pPr lvl="0" rtl="0"/>
            <a:r>
              <a:rPr dirty="0"/>
              <a:t>Tornillo Border </a:t>
            </a:r>
            <a:r>
              <a:rPr lang="en-US" dirty="0"/>
              <a:t>C</a:t>
            </a:r>
            <a:r>
              <a:rPr dirty="0"/>
              <a:t>ontrol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sz="half" idx="2"/>
          </p:nvPr>
        </p:nvSpPr>
        <p:spPr>
          <a:xfrm>
            <a:off x="9478110" y="5688553"/>
            <a:ext cx="2071466" cy="442111"/>
          </a:xfrm>
          <a:prstGeom prst="rect">
            <a:avLst/>
          </a:prstGeom>
        </p:spPr>
        <p:txBody>
          <a:bodyPr/>
          <a:lstStyle>
            <a:lvl1pPr lvl="0" rtl="0">
              <a:defRPr/>
            </a:lvl1pPr>
          </a:lstStyle>
          <a:p>
            <a:pPr lvl="0" rtl="0"/>
            <a:r>
              <a:rPr dirty="0">
                <a:solidFill>
                  <a:schemeClr val="bg1"/>
                </a:solidFill>
              </a:rPr>
              <a:t>Google Street 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6A366-B94D-4468-9498-62F10BF48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344" y="34701"/>
            <a:ext cx="2928865" cy="49545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CBD6CD-143C-40E6-B3BB-3B1A87C2B7C4}"/>
              </a:ext>
            </a:extLst>
          </p:cNvPr>
          <p:cNvSpPr txBox="1"/>
          <p:nvPr/>
        </p:nvSpPr>
        <p:spPr>
          <a:xfrm>
            <a:off x="0" y="110926"/>
            <a:ext cx="82364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u="sng" dirty="0"/>
              <a:t>Directions</a:t>
            </a:r>
            <a:r>
              <a:rPr lang="en-US" sz="6000" dirty="0"/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2D2B12-732B-4254-B9B5-3EFBFDA07DB9}"/>
              </a:ext>
            </a:extLst>
          </p:cNvPr>
          <p:cNvSpPr txBox="1"/>
          <p:nvPr/>
        </p:nvSpPr>
        <p:spPr>
          <a:xfrm>
            <a:off x="201816" y="1659285"/>
            <a:ext cx="717452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3200" dirty="0"/>
              <a:t>The </a:t>
            </a:r>
            <a:r>
              <a:rPr lang="en-US" sz="3200" u="sng" dirty="0"/>
              <a:t>CROWDMAP</a:t>
            </a:r>
            <a:r>
              <a:rPr lang="en-US" sz="3200" dirty="0"/>
              <a:t> Platform links directly to Google Maps, Google Earth and Google Street View among others. </a:t>
            </a:r>
          </a:p>
          <a:p>
            <a:pPr marL="457200" indent="-457200">
              <a:buAutoNum type="arabicPeriod"/>
            </a:pPr>
            <a:endParaRPr lang="en-US" sz="3200" dirty="0"/>
          </a:p>
          <a:p>
            <a:pPr marL="457200" indent="-457200">
              <a:buAutoNum type="arabicPeriod"/>
            </a:pPr>
            <a:r>
              <a:rPr lang="en-US" sz="3200" dirty="0"/>
              <a:t>You can locate any center and we can provide directions to that location from our website to your smartphone.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0" y="258580"/>
            <a:ext cx="7255240" cy="94812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lvl="0" rtl="0">
              <a:defRPr/>
            </a:lvl1pPr>
          </a:lstStyle>
          <a:p>
            <a:pPr lvl="0" algn="ctr" rtl="0"/>
            <a:r>
              <a:rPr lang="en-US" sz="5400" dirty="0"/>
              <a:t>Est. Gov. Costs Per Child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sz="half" idx="2"/>
          </p:nvPr>
        </p:nvSpPr>
        <p:spPr>
          <a:xfrm>
            <a:off x="209862" y="2308485"/>
            <a:ext cx="7383805" cy="3972394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lvl="0" rtl="0">
              <a:defRPr/>
            </a:lvl1pPr>
          </a:lstStyle>
          <a:p>
            <a:r>
              <a:rPr lang="en-US" sz="5900" dirty="0">
                <a:solidFill>
                  <a:srgbClr val="002060"/>
                </a:solidFill>
                <a:highlight>
                  <a:srgbClr val="FFFF00"/>
                </a:highlight>
              </a:rPr>
              <a:t>$775 per child/ per day</a:t>
            </a:r>
          </a:p>
          <a:p>
            <a:r>
              <a:rPr lang="en-US" sz="5900" dirty="0">
                <a:solidFill>
                  <a:srgbClr val="002060"/>
                </a:solidFill>
                <a:highlight>
                  <a:srgbClr val="FFFF00"/>
                </a:highlight>
              </a:rPr>
              <a:t>$5425 per child/ per week</a:t>
            </a:r>
          </a:p>
          <a:p>
            <a:endParaRPr lang="en-US" sz="5900" dirty="0">
              <a:solidFill>
                <a:srgbClr val="002060"/>
              </a:solidFill>
              <a:highlight>
                <a:srgbClr val="FFFF00"/>
              </a:highlight>
            </a:endParaRPr>
          </a:p>
          <a:p>
            <a:r>
              <a:rPr lang="en-US" sz="5900" dirty="0">
                <a:solidFill>
                  <a:srgbClr val="002060"/>
                </a:solidFill>
                <a:highlight>
                  <a:srgbClr val="FFFF00"/>
                </a:highlight>
              </a:rPr>
              <a:t>$1.5 mill per 2000 children/ per day</a:t>
            </a:r>
          </a:p>
          <a:p>
            <a:r>
              <a:rPr lang="en-US" sz="5900" dirty="0">
                <a:solidFill>
                  <a:srgbClr val="002060"/>
                </a:solidFill>
                <a:highlight>
                  <a:srgbClr val="FFFF00"/>
                </a:highlight>
              </a:rPr>
              <a:t>$10 mill per 2000 children/ per week</a:t>
            </a:r>
          </a:p>
          <a:p>
            <a:r>
              <a:rPr lang="en-US" sz="2800" dirty="0">
                <a:solidFill>
                  <a:srgbClr val="002060"/>
                </a:solidFill>
              </a:rPr>
              <a:t> </a:t>
            </a:r>
          </a:p>
          <a:p>
            <a:r>
              <a:rPr lang="en-US" sz="2800" dirty="0"/>
              <a:t> </a:t>
            </a:r>
          </a:p>
          <a:p>
            <a:r>
              <a:rPr lang="en-US" sz="2800" dirty="0"/>
              <a:t> </a:t>
            </a:r>
          </a:p>
          <a:p>
            <a:endParaRPr sz="2800" dirty="0"/>
          </a:p>
        </p:txBody>
      </p:sp>
      <p:pic>
        <p:nvPicPr>
          <p:cNvPr id="5" name="Picture 4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744073" y="84013"/>
            <a:ext cx="4238065" cy="668997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724168" y="4796852"/>
            <a:ext cx="4467832" cy="841416"/>
          </a:xfrm>
          <a:prstGeom prst="rect">
            <a:avLst/>
          </a:prstGeom>
        </p:spPr>
        <p:txBody>
          <a:bodyPr>
            <a:noAutofit/>
          </a:bodyPr>
          <a:lstStyle>
            <a:lvl1pPr lvl="0" rtl="0">
              <a:defRPr/>
            </a:lvl1pPr>
          </a:lstStyle>
          <a:p>
            <a:pPr lvl="0" algn="ctr" rtl="0"/>
            <a:r>
              <a:rPr lang="en-US" sz="2400" dirty="0"/>
              <a:t>     </a:t>
            </a:r>
            <a:r>
              <a:rPr sz="2400" dirty="0"/>
              <a:t>Tornillo Tent city</a:t>
            </a:r>
          </a:p>
          <a:p>
            <a:pPr lvl="0" algn="ctr" rtl="0"/>
            <a:r>
              <a:rPr sz="2400" dirty="0"/>
              <a:t>map location</a:t>
            </a:r>
            <a:r>
              <a:rPr lang="en-US" sz="2400" dirty="0"/>
              <a:t> NEAR EL PASO</a:t>
            </a:r>
            <a:endParaRPr sz="2400" dirty="0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sz="half" idx="2"/>
          </p:nvPr>
        </p:nvSpPr>
        <p:spPr>
          <a:xfrm>
            <a:off x="0" y="1188511"/>
            <a:ext cx="8499290" cy="428447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lvl="0" rtl="0">
              <a:defRPr/>
            </a:lvl1pPr>
          </a:lstStyle>
          <a:p>
            <a:pPr marL="514350" indent="-514350">
              <a:buAutoNum type="arabicPeriod"/>
            </a:pPr>
            <a:r>
              <a:rPr lang="en-US" sz="2200" cap="none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SET UP  </a:t>
            </a:r>
            <a:r>
              <a:rPr lang="en-US" sz="2200" cap="none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+mj-lt"/>
              </a:rPr>
              <a:t>Bases of Operations in EL PASO &amp; McAllen Tx</a:t>
            </a:r>
          </a:p>
          <a:p>
            <a:pPr marL="514350" indent="-514350">
              <a:buAutoNum type="arabicPeriod"/>
            </a:pPr>
            <a:r>
              <a:rPr lang="en-US" sz="2200" cap="none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Establish Local, Multilingual</a:t>
            </a:r>
            <a:r>
              <a:rPr lang="en-US" sz="2200" cap="none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+mj-lt"/>
              </a:rPr>
              <a:t>, </a:t>
            </a:r>
            <a:r>
              <a:rPr lang="en-US" sz="2200" u="sng" cap="none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+mj-lt"/>
              </a:rPr>
              <a:t>Phone Banks </a:t>
            </a:r>
            <a:r>
              <a:rPr lang="en-US" sz="2200" cap="none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At Operations HQ</a:t>
            </a:r>
          </a:p>
          <a:p>
            <a:pPr marL="342900" indent="-342900">
              <a:buAutoNum type="arabicPeriod"/>
            </a:pPr>
            <a:r>
              <a:rPr lang="en-US" sz="2200" cap="none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Route All Communications Through A </a:t>
            </a:r>
            <a:r>
              <a:rPr lang="en-US" sz="2200" u="sng" cap="none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+mj-lt"/>
              </a:rPr>
              <a:t>Single Global Number</a:t>
            </a:r>
          </a:p>
          <a:p>
            <a:pPr marL="342900" indent="-342900">
              <a:buAutoNum type="arabicPeriod"/>
            </a:pPr>
            <a:r>
              <a:rPr lang="en-US" sz="2200" u="sng" cap="none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+mj-lt"/>
              </a:rPr>
              <a:t>Distribute Donated Smartphones </a:t>
            </a:r>
            <a:r>
              <a:rPr lang="en-US" sz="2200" cap="none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To Each Ice Detention Center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2200" cap="none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Deploy A</a:t>
            </a:r>
            <a:r>
              <a:rPr lang="en-US" sz="2200" cap="none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+mj-lt"/>
              </a:rPr>
              <a:t> CROWDMAP</a:t>
            </a:r>
            <a:r>
              <a:rPr lang="en-US" sz="2200" cap="none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Platform </a:t>
            </a:r>
            <a:endParaRPr lang="en-US" sz="2200" u="sng" cap="none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342900" indent="-342900">
              <a:buAutoNum type="arabicPeriod"/>
            </a:pPr>
            <a:r>
              <a:rPr lang="en-US" sz="2200" cap="none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200" u="sng" cap="none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Capture, Display And Analyze All Communications And Plot Their </a:t>
            </a:r>
            <a:r>
              <a:rPr lang="en-US" sz="2200" u="sng" cap="none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+mj-lt"/>
              </a:rPr>
              <a:t>Geolocated Origins And Timestamps </a:t>
            </a:r>
          </a:p>
          <a:p>
            <a:pPr marL="342900" indent="-342900">
              <a:buAutoNum type="arabicPeriod"/>
            </a:pPr>
            <a:r>
              <a:rPr lang="en-US" sz="2200" cap="none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+mj-lt"/>
              </a:rPr>
              <a:t>Create Reports And </a:t>
            </a:r>
            <a:r>
              <a:rPr lang="en-US" sz="2200" u="sng" cap="none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+mj-lt"/>
              </a:rPr>
              <a:t>Distribute Leads As Names Are Matched</a:t>
            </a:r>
          </a:p>
          <a:p>
            <a:pPr marL="342900" indent="-342900">
              <a:buAutoNum type="arabicPeriod"/>
            </a:pPr>
            <a:r>
              <a:rPr lang="en-US" sz="2200" cap="none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Mobilize Charities To </a:t>
            </a:r>
            <a:r>
              <a:rPr lang="en-US" sz="2200" cap="none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+mj-lt"/>
              </a:rPr>
              <a:t>Make Contact In Detention Centers </a:t>
            </a:r>
            <a:r>
              <a:rPr lang="en-US" sz="2200" cap="none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Or Towns</a:t>
            </a:r>
          </a:p>
          <a:p>
            <a:pPr marL="342900" indent="-342900">
              <a:buAutoNum type="arabicPeriod"/>
            </a:pPr>
            <a:endParaRPr lang="en-US" sz="2900" dirty="0">
              <a:latin typeface="+mj-lt"/>
            </a:endParaRPr>
          </a:p>
          <a:p>
            <a:pPr marL="342900" indent="-342900">
              <a:buAutoNum type="arabicPeriod"/>
            </a:pPr>
            <a:endParaRPr lang="en-US" sz="2900" dirty="0">
              <a:latin typeface="+mj-lt"/>
            </a:endParaRPr>
          </a:p>
          <a:p>
            <a:pPr marL="342900" indent="-342900">
              <a:buAutoNum type="arabicPeriod"/>
            </a:pPr>
            <a:endParaRPr dirty="0"/>
          </a:p>
        </p:txBody>
      </p:sp>
      <p:pic>
        <p:nvPicPr>
          <p:cNvPr id="5" name="Picture 4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499291" y="0"/>
            <a:ext cx="2917586" cy="46240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2A0AEC-7BAC-4715-92A8-0D1709895739}"/>
              </a:ext>
            </a:extLst>
          </p:cNvPr>
          <p:cNvSpPr txBox="1"/>
          <p:nvPr/>
        </p:nvSpPr>
        <p:spPr>
          <a:xfrm>
            <a:off x="0" y="0"/>
            <a:ext cx="8499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u="sng" dirty="0"/>
              <a:t>OUR</a:t>
            </a:r>
            <a:r>
              <a:rPr lang="en-US" sz="6000" dirty="0"/>
              <a:t> PLAN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74F17-11A4-4E09-8954-AEB3907AD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74" y="443378"/>
            <a:ext cx="6237260" cy="753256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FOCUS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6E46F-1A0C-4B1C-A1C2-025F897475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04930" y="1439056"/>
            <a:ext cx="6444966" cy="509665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Open 2 Field Offices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REFUGEE </a:t>
            </a:r>
            <a:r>
              <a:rPr lang="en-US" sz="3600" u="sng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ASSISTANCE CENTERS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 </a:t>
            </a:r>
          </a:p>
          <a:p>
            <a:pPr algn="ctr"/>
            <a:r>
              <a:rPr lang="en-US" sz="3600" u="sng" dirty="0">
                <a:solidFill>
                  <a:schemeClr val="accent1">
                    <a:lumMod val="50000"/>
                  </a:schemeClr>
                </a:solidFill>
              </a:rPr>
              <a:t>in MCALLEN &amp; EL PASO TX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ctr"/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Staffed by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EXPERIENCED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 LOCAL PEOPLE</a:t>
            </a:r>
          </a:p>
          <a:p>
            <a:br>
              <a:rPr lang="en-US" sz="2800" dirty="0"/>
            </a:br>
            <a:r>
              <a:rPr lang="en-US" sz="2800" dirty="0"/>
              <a:t>		</a:t>
            </a:r>
            <a:endParaRPr lang="en-US" dirty="0"/>
          </a:p>
        </p:txBody>
      </p:sp>
      <p:pic>
        <p:nvPicPr>
          <p:cNvPr id="7" name="Picture 6" descr="Image result">
            <a:extLst>
              <a:ext uri="{FF2B5EF4-FFF2-40B4-BE49-F238E27FC236}">
                <a16:creationId xmlns:a16="http://schemas.microsoft.com/office/drawing/2014/main" id="{F1AB9DC5-3E9A-4919-A235-8E400D2CDFB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23058"/>
            <a:ext cx="5601368" cy="3728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2401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6499E-89B8-4A0B-812B-7D194BCEB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1885"/>
            <a:ext cx="12192000" cy="650631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PERSONNEL – 2 OFFICES COMBINED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6919D7-A23D-46E9-85DE-0D7D0867A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4357" y="895057"/>
            <a:ext cx="3987477" cy="4028635"/>
          </a:xfrm>
        </p:spPr>
        <p:txBody>
          <a:bodyPr>
            <a:noAutofit/>
          </a:bodyPr>
          <a:lstStyle/>
          <a:p>
            <a:r>
              <a:rPr lang="en-US" sz="2800" u="sng" dirty="0">
                <a:solidFill>
                  <a:schemeClr val="accent1">
                    <a:lumMod val="50000"/>
                  </a:schemeClr>
                </a:solidFill>
              </a:rPr>
              <a:t>2 office managers </a:t>
            </a:r>
            <a:br>
              <a:rPr lang="en-US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2 IT TECHS</a:t>
            </a:r>
            <a:br>
              <a:rPr lang="en-US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2 data managers</a:t>
            </a:r>
            <a:br>
              <a:rPr lang="en-US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2 data entry techs</a:t>
            </a:r>
            <a:br>
              <a:rPr lang="en-US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2 office interns</a:t>
            </a:r>
            <a:br>
              <a:rPr lang="en-US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2 paralegals</a:t>
            </a:r>
            <a:br>
              <a:rPr lang="en-US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10 volunteers for phone banks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525394-0D34-483F-BD68-FB0591A21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806" y="895057"/>
            <a:ext cx="4374336" cy="21572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A7A7D0-248E-4C6D-862D-618152400AFE}"/>
              </a:ext>
            </a:extLst>
          </p:cNvPr>
          <p:cNvSpPr/>
          <p:nvPr/>
        </p:nvSpPr>
        <p:spPr>
          <a:xfrm>
            <a:off x="8342142" y="819497"/>
            <a:ext cx="333404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>
                <a:solidFill>
                  <a:schemeClr val="accent1">
                    <a:lumMod val="50000"/>
                  </a:schemeClr>
                </a:solidFill>
              </a:rPr>
              <a:t>ADMINISTRATIVE SUPPORT</a:t>
            </a:r>
            <a:br>
              <a:rPr lang="en-US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1 Accountant</a:t>
            </a:r>
            <a:br>
              <a:rPr lang="en-US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1 Lawyer </a:t>
            </a:r>
            <a:br>
              <a:rPr lang="en-US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1 PR Publicist</a:t>
            </a:r>
            <a:br>
              <a:rPr lang="en-US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1 Cameraman</a:t>
            </a:r>
            <a:br>
              <a:rPr lang="en-US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1 Employee Relations</a:t>
            </a:r>
            <a:br>
              <a:rPr lang="en-US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1 Govt - Agency Liaison</a:t>
            </a:r>
          </a:p>
        </p:txBody>
      </p:sp>
    </p:spTree>
    <p:extLst>
      <p:ext uri="{BB962C8B-B14F-4D97-AF65-F5344CB8AC3E}">
        <p14:creationId xmlns:p14="http://schemas.microsoft.com/office/powerpoint/2010/main" val="806741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4DDBA-7762-4022-A31B-9616C179B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2244"/>
            <a:ext cx="12191999" cy="678766"/>
          </a:xfrm>
        </p:spPr>
        <p:txBody>
          <a:bodyPr>
            <a:noAutofit/>
          </a:bodyPr>
          <a:lstStyle/>
          <a:p>
            <a:pPr algn="ctr"/>
            <a:r>
              <a:rPr lang="en-US" sz="6000" u="sng" dirty="0"/>
              <a:t>OUR COMMITMENT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83A94E-81CB-488F-8FC0-F2F254BA1D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1041009"/>
            <a:ext cx="7031102" cy="4571999"/>
          </a:xfrm>
        </p:spPr>
        <p:txBody>
          <a:bodyPr>
            <a:normAutofit fontScale="92500" lnSpcReduction="10000"/>
          </a:bodyPr>
          <a:lstStyle/>
          <a:p>
            <a:endParaRPr lang="en-US" sz="3200" dirty="0"/>
          </a:p>
          <a:p>
            <a:pPr marL="342900" indent="-342900" algn="ctr"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We WILL BE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FULLY OPERATIONAL WITHIN ONE MONTH AFTER OUR FUNDING GOALS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($300,000) ARE MET</a:t>
            </a:r>
          </a:p>
          <a:p>
            <a:pPr marL="342900" indent="-342900" algn="ctr"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We Will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Begin Connecting Parents With Their Children On The First Day We Have An Electronic Match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ON OUR SHORT MESSAGE Connections.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1CB2FE-DBC2-41DE-A7CB-FB44DC8C6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103" y="1702190"/>
            <a:ext cx="4555796" cy="246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44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D70EA-35C6-498E-93EB-452CBCD18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5760" y="816985"/>
            <a:ext cx="12192000" cy="87692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u="sng" dirty="0"/>
              <a:t>Associate Centers with Established Charities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54C1BB-C2AE-4C32-B749-76FEBD624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203554"/>
            <a:ext cx="7482362" cy="359763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Social Disaster US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Relief Stations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Lost and found for people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A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listening post and counseling center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for people in distress – </a:t>
            </a:r>
          </a:p>
          <a:p>
            <a:br>
              <a:rPr lang="en-US" dirty="0"/>
            </a:br>
            <a:endParaRPr lang="en-US" sz="28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F9564E-4514-4A99-B83F-F2834E3919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355753" y="1309765"/>
            <a:ext cx="3996696" cy="500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66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857B0-8F54-4E38-B2D0-BCFF61A40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04446"/>
            <a:ext cx="7974969" cy="693295"/>
          </a:xfrm>
        </p:spPr>
        <p:txBody>
          <a:bodyPr>
            <a:noAutofit/>
          </a:bodyPr>
          <a:lstStyle/>
          <a:p>
            <a:pPr algn="ctr"/>
            <a:r>
              <a:rPr lang="en-US" sz="6000" u="sng" dirty="0"/>
              <a:t>PHONE BANKS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8588AE-8193-4132-9A85-4FED3068F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475" y="1097740"/>
            <a:ext cx="7763952" cy="4571539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200" b="1" dirty="0"/>
              <a:t>   </a:t>
            </a:r>
            <a:r>
              <a:rPr lang="en-US" sz="3200" b="1" u="sng" dirty="0">
                <a:highlight>
                  <a:srgbClr val="FFFF00"/>
                </a:highlight>
              </a:rPr>
              <a:t>One GLOBAL Phone Number</a:t>
            </a:r>
            <a:r>
              <a:rPr lang="en-US" sz="3200" b="1" dirty="0">
                <a:highlight>
                  <a:srgbClr val="FFFF00"/>
                </a:highlight>
              </a:rPr>
              <a:t>-</a:t>
            </a:r>
            <a:br>
              <a:rPr lang="en-US" sz="3200" b="1" dirty="0"/>
            </a:br>
            <a:r>
              <a:rPr lang="en-US" sz="3200" b="1" dirty="0"/>
              <a:t>     </a:t>
            </a:r>
            <a:r>
              <a:rPr lang="en-US" sz="3200" b="1" u="sng" dirty="0">
                <a:highlight>
                  <a:srgbClr val="FFFF00"/>
                </a:highlight>
              </a:rPr>
              <a:t>One Text Message Service</a:t>
            </a:r>
            <a:r>
              <a:rPr lang="en-US" sz="3200" b="1" dirty="0">
                <a:highlight>
                  <a:srgbClr val="FFFF00"/>
                </a:highlight>
              </a:rPr>
              <a:t> </a:t>
            </a:r>
            <a:r>
              <a:rPr lang="en-US" sz="3200" b="1" dirty="0"/>
              <a:t>–</a:t>
            </a:r>
          </a:p>
          <a:p>
            <a:pPr algn="ctr"/>
            <a:r>
              <a:rPr lang="en-US" sz="3200" b="1" dirty="0"/>
              <a:t> 5 Digits</a:t>
            </a:r>
          </a:p>
          <a:p>
            <a:pPr algn="ctr"/>
            <a:r>
              <a:rPr lang="en-US" sz="3200" b="1" dirty="0"/>
              <a:t>Multi-lingual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Put the </a:t>
            </a:r>
            <a:r>
              <a:rPr lang="en-US" sz="3200" b="1" dirty="0">
                <a:highlight>
                  <a:srgbClr val="FFFF00"/>
                </a:highlight>
              </a:rPr>
              <a:t>Number On </a:t>
            </a:r>
            <a:r>
              <a:rPr lang="en-US" sz="3200" b="1" u="sng" dirty="0">
                <a:highlight>
                  <a:srgbClr val="FFFF00"/>
                </a:highlight>
              </a:rPr>
              <a:t>T-shirts</a:t>
            </a:r>
            <a:r>
              <a:rPr lang="en-US" sz="3200" b="1" dirty="0">
                <a:highlight>
                  <a:srgbClr val="FFFF00"/>
                </a:highlight>
              </a:rPr>
              <a:t>,</a:t>
            </a:r>
          </a:p>
          <a:p>
            <a:pPr algn="ctr"/>
            <a:r>
              <a:rPr lang="en-US" sz="3200" b="1" dirty="0">
                <a:highlight>
                  <a:srgbClr val="FFFF00"/>
                </a:highlight>
              </a:rPr>
              <a:t> Mugs, </a:t>
            </a:r>
            <a:r>
              <a:rPr lang="en-US" sz="3200" b="1" u="sng" dirty="0">
                <a:highlight>
                  <a:srgbClr val="FFFF00"/>
                </a:highlight>
              </a:rPr>
              <a:t>Pencils</a:t>
            </a:r>
            <a:r>
              <a:rPr lang="en-US" sz="3200" b="1" dirty="0"/>
              <a:t> Etc. </a:t>
            </a:r>
          </a:p>
          <a:p>
            <a:endParaRPr lang="en-US" dirty="0"/>
          </a:p>
        </p:txBody>
      </p:sp>
      <p:pic>
        <p:nvPicPr>
          <p:cNvPr id="5" name="Picture 4" descr="Smiling Hispanic customer service representative assists client : Stock Photo">
            <a:extLst>
              <a:ext uri="{FF2B5EF4-FFF2-40B4-BE49-F238E27FC236}">
                <a16:creationId xmlns:a16="http://schemas.microsoft.com/office/drawing/2014/main" id="{F2DE6FDB-5155-4D0F-B17E-C6823BD3F22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969" y="916399"/>
            <a:ext cx="3343758" cy="5025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87643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.xml"/></Relationships>
</file>

<file path=customXml/_rels/item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.xml"/></Relationships>
</file>

<file path=customXml/_rels/item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.xml"/></Relationships>
</file>

<file path=customXml/_rels/item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.xml"/></Relationships>
</file>

<file path=customXml/_rels/item1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.xml"/></Relationships>
</file>

<file path=customXml/_rels/item1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.xml"/></Relationships>
</file>

<file path=customXml/_rels/item1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.xml"/></Relationships>
</file>

<file path=customXml/_rels/item1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.xml"/></Relationships>
</file>

<file path=customXml/_rels/item1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.xml"/></Relationships>
</file>

<file path=customXml/_rels/item1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.xml"/></Relationships>
</file>

<file path=customXml/_rels/item1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.xml"/></Relationships>
</file>

<file path=customXml/_rels/item1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.xml"/></Relationships>
</file>

<file path=customXml/_rels/item1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.xml"/></Relationships>
</file>

<file path=customXml/_rels/item1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.xml"/></Relationships>
</file>

<file path=customXml/_rels/item1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.xml"/></Relationships>
</file>

<file path=customXml/_rels/item1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.xml"/></Relationships>
</file>

<file path=customXml/_rels/item1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.xml"/></Relationships>
</file>

<file path=customXml/_rels/item1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.xml"/></Relationships>
</file>

<file path=customXml/_rels/item1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1.xml"/></Relationships>
</file>

<file path=customXml/_rels/item1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2.xml"/></Relationships>
</file>

<file path=customXml/_rels/item1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3.xml"/></Relationships>
</file>

<file path=customXml/_rels/item1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4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00.xml><?xml version="1.0" encoding="utf-8"?>
<EsriMapsInfo xmlns="ESRI.ArcGIS.Mapping.OfficeIntegration.PowerPointInfo">
  <Version>Version1</Version>
  <RequiresSignIn>False</RequiresSignIn>
</EsriMapsInfo>
</file>

<file path=customXml/item101.xml><?xml version="1.0" encoding="utf-8"?>
<EsriMapsInfo xmlns="ESRI.ArcGIS.Mapping.OfficeIntegration.PowerPointInfo">
  <Version>Version1</Version>
  <RequiresSignIn>False</RequiresSignIn>
</EsriMapsInfo>
</file>

<file path=customXml/item102.xml><?xml version="1.0" encoding="utf-8"?>
<EsriMapsInfo xmlns="ESRI.ArcGIS.Mapping.OfficeIntegration.PowerPointInfo">
  <Version>Version1</Version>
  <RequiresSignIn>False</RequiresSignIn>
</EsriMapsInfo>
</file>

<file path=customXml/item103.xml><?xml version="1.0" encoding="utf-8"?>
<EsriMapsInfo xmlns="ESRI.ArcGIS.Mapping.OfficeIntegration.PowerPointInfo">
  <Version>Version1</Version>
  <RequiresSignIn>False</RequiresSignIn>
</EsriMapsInfo>
</file>

<file path=customXml/item104.xml><?xml version="1.0" encoding="utf-8"?>
<EsriMapsInfo xmlns="ESRI.ArcGIS.Mapping.OfficeIntegration.PowerPointInfo">
  <Version>Version1</Version>
  <RequiresSignIn>False</RequiresSignIn>
</EsriMapsInfo>
</file>

<file path=customXml/item105.xml><?xml version="1.0" encoding="utf-8"?>
<EsriMapsInfo xmlns="ESRI.ArcGIS.Mapping.OfficeIntegration.PowerPointInfo">
  <Version>Version1</Version>
  <RequiresSignIn>False</RequiresSignIn>
</EsriMapsInfo>
</file>

<file path=customXml/item106.xml><?xml version="1.0" encoding="utf-8"?>
<EsriMapsInfo xmlns="ESRI.ArcGIS.Mapping.OfficeIntegration.PowerPointInfo">
  <Version>Version1</Version>
  <RequiresSignIn>False</RequiresSignIn>
</EsriMapsInfo>
</file>

<file path=customXml/item107.xml><?xml version="1.0" encoding="utf-8"?>
<EsriMapsInfo xmlns="ESRI.ArcGIS.Mapping.OfficeIntegration.PowerPointInfo">
  <Version>Version1</Version>
  <RequiresSignIn>False</RequiresSignIn>
</EsriMapsInfo>
</file>

<file path=customXml/item108.xml><?xml version="1.0" encoding="utf-8"?>
<EsriMapsInfo xmlns="ESRI.ArcGIS.Mapping.OfficeIntegration.PowerPointInfo">
  <Version>Version1</Version>
  <RequiresSignIn>False</RequiresSignIn>
</EsriMapsInfo>
</file>

<file path=customXml/item109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10.xml><?xml version="1.0" encoding="utf-8"?>
<EsriMapsInfo xmlns="ESRI.ArcGIS.Mapping.OfficeIntegration.PowerPointInfo">
  <Version>Version1</Version>
  <RequiresSignIn>False</RequiresSignIn>
</EsriMapsInfo>
</file>

<file path=customXml/item111.xml><?xml version="1.0" encoding="utf-8"?>
<EsriMapsInfo xmlns="ESRI.ArcGIS.Mapping.OfficeIntegration.PowerPointInfo">
  <Version>Version1</Version>
  <RequiresSignIn>False</RequiresSignIn>
</EsriMapsInfo>
</file>

<file path=customXml/item112.xml><?xml version="1.0" encoding="utf-8"?>
<EsriMapsInfo xmlns="ESRI.ArcGIS.Mapping.OfficeIntegration.PowerPointInfo">
  <Version>Version1</Version>
  <RequiresSignIn>False</RequiresSignIn>
</EsriMapsInfo>
</file>

<file path=customXml/item113.xml><?xml version="1.0" encoding="utf-8"?>
<EsriMapsInfo xmlns="ESRI.ArcGIS.Mapping.OfficeIntegration.PowerPointInfo">
  <Version>Version1</Version>
  <RequiresSignIn>False</RequiresSignIn>
</EsriMapsInfo>
</file>

<file path=customXml/item114.xml><?xml version="1.0" encoding="utf-8"?>
<EsriMapsInfo xmlns="ESRI.ArcGIS.Mapping.OfficeIntegration.PowerPointInfo">
  <Version>Version1</Version>
  <RequiresSignIn>False</RequiresSignIn>
</EsriMapsInfo>
</file>

<file path=customXml/item115.xml><?xml version="1.0" encoding="utf-8"?>
<EsriMapsInfo xmlns="ESRI.ArcGIS.Mapping.OfficeIntegration.PowerPointInfo">
  <Version>Version1</Version>
  <RequiresSignIn>False</RequiresSignIn>
</EsriMapsInfo>
</file>

<file path=customXml/item116.xml><?xml version="1.0" encoding="utf-8"?>
<EsriMapsInfo xmlns="ESRI.ArcGIS.Mapping.OfficeIntegration.PowerPointInfo">
  <Version>Version1</Version>
  <RequiresSignIn>False</RequiresSignIn>
</EsriMapsInfo>
</file>

<file path=customXml/item117.xml><?xml version="1.0" encoding="utf-8"?>
<EsriMapsInfo xmlns="ESRI.ArcGIS.Mapping.OfficeIntegration.PowerPointInfo">
  <Version>Version1</Version>
  <RequiresSignIn>False</RequiresSignIn>
</EsriMapsInfo>
</file>

<file path=customXml/item118.xml><?xml version="1.0" encoding="utf-8"?>
<EsriMapsInfo xmlns="ESRI.ArcGIS.Mapping.OfficeIntegration.PowerPointInfo">
  <Version>Version1</Version>
  <RequiresSignIn>False</RequiresSignIn>
</EsriMapsInfo>
</file>

<file path=customXml/item119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20.xml><?xml version="1.0" encoding="utf-8"?>
<EsriMapsInfo xmlns="ESRI.ArcGIS.Mapping.OfficeIntegration.PowerPointInfo">
  <Version>Version1</Version>
  <RequiresSignIn>False</RequiresSignIn>
</EsriMapsInfo>
</file>

<file path=customXml/item121.xml><?xml version="1.0" encoding="utf-8"?>
<EsriMapsInfo xmlns="ESRI.ArcGIS.Mapping.OfficeIntegration.PowerPointInfo">
  <Version>Version1</Version>
  <RequiresSignIn>False</RequiresSignIn>
</EsriMapsInfo>
</file>

<file path=customXml/item122.xml><?xml version="1.0" encoding="utf-8"?>
<EsriMapsInfo xmlns="ESRI.ArcGIS.Mapping.OfficeIntegration.PowerPointInfo">
  <Version>Version1</Version>
  <RequiresSignIn>False</RequiresSignIn>
</EsriMapsInfo>
</file>

<file path=customXml/item123.xml><?xml version="1.0" encoding="utf-8"?>
<EsriMapsInfo xmlns="ESRI.ArcGIS.Mapping.OfficeIntegration.PowerPointInfo">
  <Version>Version1</Version>
  <RequiresSignIn>False</RequiresSignIn>
</EsriMapsInfo>
</file>

<file path=customXml/item124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67.xml><?xml version="1.0" encoding="utf-8"?>
<EsriMapsInfo xmlns="ESRI.ArcGIS.Mapping.OfficeIntegration.PowerPointInfo">
  <Version>Version1</Version>
  <RequiresSignIn>False</RequiresSignIn>
</EsriMapsInfo>
</file>

<file path=customXml/item68.xml><?xml version="1.0" encoding="utf-8"?>
<EsriMapsInfo xmlns="ESRI.ArcGIS.Mapping.OfficeIntegration.PowerPointInfo">
  <Version>Version1</Version>
  <RequiresSignIn>False</RequiresSignIn>
</EsriMapsInfo>
</file>

<file path=customXml/item69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70.xml><?xml version="1.0" encoding="utf-8"?>
<EsriMapsInfo xmlns="ESRI.ArcGIS.Mapping.OfficeIntegration.PowerPointInfo">
  <Version>Version1</Version>
  <RequiresSignIn>False</RequiresSignIn>
</EsriMapsInfo>
</file>

<file path=customXml/item71.xml><?xml version="1.0" encoding="utf-8"?>
<EsriMapsInfo xmlns="ESRI.ArcGIS.Mapping.OfficeIntegration.PowerPointInfo">
  <Version>Version1</Version>
  <RequiresSignIn>False</RequiresSignIn>
</EsriMapsInfo>
</file>

<file path=customXml/item72.xml><?xml version="1.0" encoding="utf-8"?>
<EsriMapsInfo xmlns="ESRI.ArcGIS.Mapping.OfficeIntegration.PowerPointInfo">
  <Version>Version1</Version>
  <RequiresSignIn>False</RequiresSignIn>
</EsriMapsInfo>
</file>

<file path=customXml/item73.xml><?xml version="1.0" encoding="utf-8"?>
<EsriMapsInfo xmlns="ESRI.ArcGIS.Mapping.OfficeIntegration.PowerPointInfo">
  <Version>Version1</Version>
  <RequiresSignIn>False</RequiresSignIn>
</EsriMapsInfo>
</file>

<file path=customXml/item74.xml><?xml version="1.0" encoding="utf-8"?>
<EsriMapsInfo xmlns="ESRI.ArcGIS.Mapping.OfficeIntegration.PowerPointInfo">
  <Version>Version1</Version>
  <RequiresSignIn>False</RequiresSignIn>
</EsriMapsInfo>
</file>

<file path=customXml/item75.xml><?xml version="1.0" encoding="utf-8"?>
<EsriMapsInfo xmlns="ESRI.ArcGIS.Mapping.OfficeIntegration.PowerPointInfo">
  <Version>Version1</Version>
  <RequiresSignIn>False</RequiresSignIn>
</EsriMapsInfo>
</file>

<file path=customXml/item76.xml><?xml version="1.0" encoding="utf-8"?>
<EsriMapsInfo xmlns="ESRI.ArcGIS.Mapping.OfficeIntegration.PowerPointInfo">
  <Version>Version1</Version>
  <RequiresSignIn>False</RequiresSignIn>
</EsriMapsInfo>
</file>

<file path=customXml/item77.xml><?xml version="1.0" encoding="utf-8"?>
<EsriMapsInfo xmlns="ESRI.ArcGIS.Mapping.OfficeIntegration.PowerPointInfo">
  <Version>Version1</Version>
  <RequiresSignIn>False</RequiresSignIn>
</EsriMapsInfo>
</file>

<file path=customXml/item78.xml><?xml version="1.0" encoding="utf-8"?>
<EsriMapsInfo xmlns="ESRI.ArcGIS.Mapping.OfficeIntegration.PowerPointInfo">
  <Version>Version1</Version>
  <RequiresSignIn>False</RequiresSignIn>
</EsriMapsInfo>
</file>

<file path=customXml/item79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80.xml><?xml version="1.0" encoding="utf-8"?>
<EsriMapsInfo xmlns="ESRI.ArcGIS.Mapping.OfficeIntegration.PowerPointInfo">
  <Version>Version1</Version>
  <RequiresSignIn>False</RequiresSignIn>
</EsriMapsInfo>
</file>

<file path=customXml/item81.xml><?xml version="1.0" encoding="utf-8"?>
<EsriMapsInfo xmlns="ESRI.ArcGIS.Mapping.OfficeIntegration.PowerPointInfo">
  <Version>Version1</Version>
  <RequiresSignIn>False</RequiresSignIn>
</EsriMapsInfo>
</file>

<file path=customXml/item82.xml><?xml version="1.0" encoding="utf-8"?>
<EsriMapsInfo xmlns="ESRI.ArcGIS.Mapping.OfficeIntegration.PowerPointInfo">
  <Version>Version1</Version>
  <RequiresSignIn>False</RequiresSignIn>
</EsriMapsInfo>
</file>

<file path=customXml/item83.xml><?xml version="1.0" encoding="utf-8"?>
<EsriMapsInfo xmlns="ESRI.ArcGIS.Mapping.OfficeIntegration.PowerPointInfo">
  <Version>Version1</Version>
  <RequiresSignIn>False</RequiresSignIn>
</EsriMapsInfo>
</file>

<file path=customXml/item84.xml><?xml version="1.0" encoding="utf-8"?>
<EsriMapsInfo xmlns="ESRI.ArcGIS.Mapping.OfficeIntegration.PowerPointInfo">
  <Version>Version1</Version>
  <RequiresSignIn>False</RequiresSignIn>
</EsriMapsInfo>
</file>

<file path=customXml/item85.xml><?xml version="1.0" encoding="utf-8"?>
<EsriMapsInfo xmlns="ESRI.ArcGIS.Mapping.OfficeIntegration.PowerPointInfo">
  <Version>Version1</Version>
  <RequiresSignIn>False</RequiresSignIn>
</EsriMapsInfo>
</file>

<file path=customXml/item86.xml><?xml version="1.0" encoding="utf-8"?>
<EsriMapsInfo xmlns="ESRI.ArcGIS.Mapping.OfficeIntegration.PowerPointInfo">
  <Version>Version1</Version>
  <RequiresSignIn>False</RequiresSignIn>
</EsriMapsInfo>
</file>

<file path=customXml/item87.xml><?xml version="1.0" encoding="utf-8"?>
<EsriMapsInfo xmlns="ESRI.ArcGIS.Mapping.OfficeIntegration.PowerPointInfo">
  <Version>Version1</Version>
  <RequiresSignIn>False</RequiresSignIn>
</EsriMapsInfo>
</file>

<file path=customXml/item88.xml><?xml version="1.0" encoding="utf-8"?>
<EsriMapsInfo xmlns="ESRI.ArcGIS.Mapping.OfficeIntegration.PowerPointInfo">
  <Version>Version1</Version>
  <RequiresSignIn>False</RequiresSignIn>
</EsriMapsInfo>
</file>

<file path=customXml/item89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90.xml><?xml version="1.0" encoding="utf-8"?>
<EsriMapsInfo xmlns="ESRI.ArcGIS.Mapping.OfficeIntegration.PowerPointInfo">
  <Version>Version1</Version>
  <RequiresSignIn>False</RequiresSignIn>
</EsriMapsInfo>
</file>

<file path=customXml/item91.xml><?xml version="1.0" encoding="utf-8"?>
<EsriMapsInfo xmlns="ESRI.ArcGIS.Mapping.OfficeIntegration.PowerPointInfo">
  <Version>Version1</Version>
  <RequiresSignIn>False</RequiresSignIn>
</EsriMapsInfo>
</file>

<file path=customXml/item92.xml><?xml version="1.0" encoding="utf-8"?>
<EsriMapsInfo xmlns="ESRI.ArcGIS.Mapping.OfficeIntegration.PowerPointInfo">
  <Version>Version1</Version>
  <RequiresSignIn>False</RequiresSignIn>
</EsriMapsInfo>
</file>

<file path=customXml/item93.xml><?xml version="1.0" encoding="utf-8"?>
<EsriMapsInfo xmlns="ESRI.ArcGIS.Mapping.OfficeIntegration.PowerPointInfo">
  <Version>Version1</Version>
  <RequiresSignIn>False</RequiresSignIn>
</EsriMapsInfo>
</file>

<file path=customXml/item94.xml><?xml version="1.0" encoding="utf-8"?>
<EsriMapsInfo xmlns="ESRI.ArcGIS.Mapping.OfficeIntegration.PowerPointInfo">
  <Version>Version1</Version>
  <RequiresSignIn>False</RequiresSignIn>
</EsriMapsInfo>
</file>

<file path=customXml/item95.xml><?xml version="1.0" encoding="utf-8"?>
<EsriMapsInfo xmlns="ESRI.ArcGIS.Mapping.OfficeIntegration.PowerPointInfo">
  <Version>Version1</Version>
  <RequiresSignIn>False</RequiresSignIn>
</EsriMapsInfo>
</file>

<file path=customXml/item96.xml><?xml version="1.0" encoding="utf-8"?>
<EsriMapsInfo xmlns="ESRI.ArcGIS.Mapping.OfficeIntegration.PowerPointInfo">
  <Version>Version1</Version>
  <RequiresSignIn>False</RequiresSignIn>
</EsriMapsInfo>
</file>

<file path=customXml/item97.xml><?xml version="1.0" encoding="utf-8"?>
<EsriMapsInfo xmlns="ESRI.ArcGIS.Mapping.OfficeIntegration.PowerPointInfo">
  <Version>Version1</Version>
  <RequiresSignIn>False</RequiresSignIn>
</EsriMapsInfo>
</file>

<file path=customXml/item98.xml><?xml version="1.0" encoding="utf-8"?>
<EsriMapsInfo xmlns="ESRI.ArcGIS.Mapping.OfficeIntegration.PowerPointInfo">
  <Version>Version1</Version>
  <RequiresSignIn>False</RequiresSignIn>
</EsriMapsInfo>
</file>

<file path=customXml/item9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1607253E-69FF-44A3-8957-9E4AC51A5B6C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1FEB7176-F756-48D1-958A-2EDA9C30773B}">
  <ds:schemaRefs>
    <ds:schemaRef ds:uri="ESRI.ArcGIS.Mapping.OfficeIntegration.PowerPointInfo"/>
  </ds:schemaRefs>
</ds:datastoreItem>
</file>

<file path=customXml/itemProps100.xml><?xml version="1.0" encoding="utf-8"?>
<ds:datastoreItem xmlns:ds="http://schemas.openxmlformats.org/officeDocument/2006/customXml" ds:itemID="{F0DA7520-E6EA-4FBA-8E26-FB928DDB9F77}">
  <ds:schemaRefs>
    <ds:schemaRef ds:uri="ESRI.ArcGIS.Mapping.OfficeIntegration.PowerPointInfo"/>
  </ds:schemaRefs>
</ds:datastoreItem>
</file>

<file path=customXml/itemProps101.xml><?xml version="1.0" encoding="utf-8"?>
<ds:datastoreItem xmlns:ds="http://schemas.openxmlformats.org/officeDocument/2006/customXml" ds:itemID="{E6C9ABFC-F90A-472D-A65E-7CE659C7C2E3}">
  <ds:schemaRefs>
    <ds:schemaRef ds:uri="ESRI.ArcGIS.Mapping.OfficeIntegration.PowerPointInfo"/>
  </ds:schemaRefs>
</ds:datastoreItem>
</file>

<file path=customXml/itemProps102.xml><?xml version="1.0" encoding="utf-8"?>
<ds:datastoreItem xmlns:ds="http://schemas.openxmlformats.org/officeDocument/2006/customXml" ds:itemID="{BD6AE025-DAD6-4EE9-8BA5-EC8C716D331C}">
  <ds:schemaRefs>
    <ds:schemaRef ds:uri="ESRI.ArcGIS.Mapping.OfficeIntegration.PowerPointInfo"/>
  </ds:schemaRefs>
</ds:datastoreItem>
</file>

<file path=customXml/itemProps103.xml><?xml version="1.0" encoding="utf-8"?>
<ds:datastoreItem xmlns:ds="http://schemas.openxmlformats.org/officeDocument/2006/customXml" ds:itemID="{598D80FA-1062-40F4-A5F9-5473BCC5FA1B}">
  <ds:schemaRefs>
    <ds:schemaRef ds:uri="ESRI.ArcGIS.Mapping.OfficeIntegration.PowerPointInfo"/>
  </ds:schemaRefs>
</ds:datastoreItem>
</file>

<file path=customXml/itemProps104.xml><?xml version="1.0" encoding="utf-8"?>
<ds:datastoreItem xmlns:ds="http://schemas.openxmlformats.org/officeDocument/2006/customXml" ds:itemID="{32A50393-5A92-4639-8C42-0931AE0D1667}">
  <ds:schemaRefs>
    <ds:schemaRef ds:uri="ESRI.ArcGIS.Mapping.OfficeIntegration.PowerPointInfo"/>
  </ds:schemaRefs>
</ds:datastoreItem>
</file>

<file path=customXml/itemProps105.xml><?xml version="1.0" encoding="utf-8"?>
<ds:datastoreItem xmlns:ds="http://schemas.openxmlformats.org/officeDocument/2006/customXml" ds:itemID="{D298D9B4-7177-4BB8-AB91-E5D9C57D5FDC}">
  <ds:schemaRefs>
    <ds:schemaRef ds:uri="ESRI.ArcGIS.Mapping.OfficeIntegration.PowerPointInfo"/>
  </ds:schemaRefs>
</ds:datastoreItem>
</file>

<file path=customXml/itemProps106.xml><?xml version="1.0" encoding="utf-8"?>
<ds:datastoreItem xmlns:ds="http://schemas.openxmlformats.org/officeDocument/2006/customXml" ds:itemID="{3F194F46-5A45-45FD-B126-5C8AFF24F882}">
  <ds:schemaRefs>
    <ds:schemaRef ds:uri="ESRI.ArcGIS.Mapping.OfficeIntegration.PowerPointInfo"/>
  </ds:schemaRefs>
</ds:datastoreItem>
</file>

<file path=customXml/itemProps107.xml><?xml version="1.0" encoding="utf-8"?>
<ds:datastoreItem xmlns:ds="http://schemas.openxmlformats.org/officeDocument/2006/customXml" ds:itemID="{0FB60A36-346B-462A-885C-192452F923EA}">
  <ds:schemaRefs>
    <ds:schemaRef ds:uri="ESRI.ArcGIS.Mapping.OfficeIntegration.PowerPointInfo"/>
  </ds:schemaRefs>
</ds:datastoreItem>
</file>

<file path=customXml/itemProps108.xml><?xml version="1.0" encoding="utf-8"?>
<ds:datastoreItem xmlns:ds="http://schemas.openxmlformats.org/officeDocument/2006/customXml" ds:itemID="{7AAFD971-D9D3-4261-AE79-BC630A0AA15F}">
  <ds:schemaRefs>
    <ds:schemaRef ds:uri="ESRI.ArcGIS.Mapping.OfficeIntegration.PowerPointInfo"/>
  </ds:schemaRefs>
</ds:datastoreItem>
</file>

<file path=customXml/itemProps109.xml><?xml version="1.0" encoding="utf-8"?>
<ds:datastoreItem xmlns:ds="http://schemas.openxmlformats.org/officeDocument/2006/customXml" ds:itemID="{393CC09C-EDD0-4CE5-ABE9-53EA26AC59A5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FC39D1CA-6F2B-42B3-B351-F5480FDFF56C}">
  <ds:schemaRefs>
    <ds:schemaRef ds:uri="ESRI.ArcGIS.Mapping.OfficeIntegration.PowerPointInfo"/>
  </ds:schemaRefs>
</ds:datastoreItem>
</file>

<file path=customXml/itemProps110.xml><?xml version="1.0" encoding="utf-8"?>
<ds:datastoreItem xmlns:ds="http://schemas.openxmlformats.org/officeDocument/2006/customXml" ds:itemID="{0F04B1D9-5524-42CD-B4A9-0F96A5D2CE7B}">
  <ds:schemaRefs>
    <ds:schemaRef ds:uri="ESRI.ArcGIS.Mapping.OfficeIntegration.PowerPointInfo"/>
  </ds:schemaRefs>
</ds:datastoreItem>
</file>

<file path=customXml/itemProps111.xml><?xml version="1.0" encoding="utf-8"?>
<ds:datastoreItem xmlns:ds="http://schemas.openxmlformats.org/officeDocument/2006/customXml" ds:itemID="{D3E4FFAC-8EBD-4832-8EC1-1C4411FC3C75}">
  <ds:schemaRefs>
    <ds:schemaRef ds:uri="ESRI.ArcGIS.Mapping.OfficeIntegration.PowerPointInfo"/>
  </ds:schemaRefs>
</ds:datastoreItem>
</file>

<file path=customXml/itemProps112.xml><?xml version="1.0" encoding="utf-8"?>
<ds:datastoreItem xmlns:ds="http://schemas.openxmlformats.org/officeDocument/2006/customXml" ds:itemID="{5070E220-893B-4904-9D77-B23D8DD76DAF}">
  <ds:schemaRefs>
    <ds:schemaRef ds:uri="ESRI.ArcGIS.Mapping.OfficeIntegration.PowerPointInfo"/>
  </ds:schemaRefs>
</ds:datastoreItem>
</file>

<file path=customXml/itemProps113.xml><?xml version="1.0" encoding="utf-8"?>
<ds:datastoreItem xmlns:ds="http://schemas.openxmlformats.org/officeDocument/2006/customXml" ds:itemID="{FE24487B-32C6-4D4D-AF2F-BC3FBF6CC520}">
  <ds:schemaRefs>
    <ds:schemaRef ds:uri="ESRI.ArcGIS.Mapping.OfficeIntegration.PowerPointInfo"/>
  </ds:schemaRefs>
</ds:datastoreItem>
</file>

<file path=customXml/itemProps114.xml><?xml version="1.0" encoding="utf-8"?>
<ds:datastoreItem xmlns:ds="http://schemas.openxmlformats.org/officeDocument/2006/customXml" ds:itemID="{8CEB17BF-5152-43F3-A13D-F9C113ACE6E6}">
  <ds:schemaRefs>
    <ds:schemaRef ds:uri="ESRI.ArcGIS.Mapping.OfficeIntegration.PowerPointInfo"/>
  </ds:schemaRefs>
</ds:datastoreItem>
</file>

<file path=customXml/itemProps115.xml><?xml version="1.0" encoding="utf-8"?>
<ds:datastoreItem xmlns:ds="http://schemas.openxmlformats.org/officeDocument/2006/customXml" ds:itemID="{EBEB922A-DCA8-4D4A-B9BE-0E18376651E8}">
  <ds:schemaRefs>
    <ds:schemaRef ds:uri="ESRI.ArcGIS.Mapping.OfficeIntegration.PowerPointInfo"/>
  </ds:schemaRefs>
</ds:datastoreItem>
</file>

<file path=customXml/itemProps116.xml><?xml version="1.0" encoding="utf-8"?>
<ds:datastoreItem xmlns:ds="http://schemas.openxmlformats.org/officeDocument/2006/customXml" ds:itemID="{B5C0E43A-342F-4670-B9DE-59C40B1D0AB6}">
  <ds:schemaRefs>
    <ds:schemaRef ds:uri="ESRI.ArcGIS.Mapping.OfficeIntegration.PowerPointInfo"/>
  </ds:schemaRefs>
</ds:datastoreItem>
</file>

<file path=customXml/itemProps117.xml><?xml version="1.0" encoding="utf-8"?>
<ds:datastoreItem xmlns:ds="http://schemas.openxmlformats.org/officeDocument/2006/customXml" ds:itemID="{C74A9DF3-1B7A-4235-937A-435ABF0C4733}">
  <ds:schemaRefs>
    <ds:schemaRef ds:uri="ESRI.ArcGIS.Mapping.OfficeIntegration.PowerPointInfo"/>
  </ds:schemaRefs>
</ds:datastoreItem>
</file>

<file path=customXml/itemProps118.xml><?xml version="1.0" encoding="utf-8"?>
<ds:datastoreItem xmlns:ds="http://schemas.openxmlformats.org/officeDocument/2006/customXml" ds:itemID="{E889B5E0-A795-48AE-9E7B-1A7446D80AAA}">
  <ds:schemaRefs>
    <ds:schemaRef ds:uri="ESRI.ArcGIS.Mapping.OfficeIntegration.PowerPointInfo"/>
  </ds:schemaRefs>
</ds:datastoreItem>
</file>

<file path=customXml/itemProps119.xml><?xml version="1.0" encoding="utf-8"?>
<ds:datastoreItem xmlns:ds="http://schemas.openxmlformats.org/officeDocument/2006/customXml" ds:itemID="{5D4919E9-5EEF-4253-80FD-B1BD418C06BB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A3ADA046-2F8C-4220-8D25-8699462DF969}">
  <ds:schemaRefs>
    <ds:schemaRef ds:uri="ESRI.ArcGIS.Mapping.OfficeIntegration.PowerPointInfo"/>
  </ds:schemaRefs>
</ds:datastoreItem>
</file>

<file path=customXml/itemProps120.xml><?xml version="1.0" encoding="utf-8"?>
<ds:datastoreItem xmlns:ds="http://schemas.openxmlformats.org/officeDocument/2006/customXml" ds:itemID="{229C4E9A-FF5D-47F7-B073-57C58325F2C2}">
  <ds:schemaRefs>
    <ds:schemaRef ds:uri="ESRI.ArcGIS.Mapping.OfficeIntegration.PowerPointInfo"/>
  </ds:schemaRefs>
</ds:datastoreItem>
</file>

<file path=customXml/itemProps121.xml><?xml version="1.0" encoding="utf-8"?>
<ds:datastoreItem xmlns:ds="http://schemas.openxmlformats.org/officeDocument/2006/customXml" ds:itemID="{534B25E3-B34C-4A36-B304-A8AE81A0F1AE}">
  <ds:schemaRefs>
    <ds:schemaRef ds:uri="ESRI.ArcGIS.Mapping.OfficeIntegration.PowerPointInfo"/>
  </ds:schemaRefs>
</ds:datastoreItem>
</file>

<file path=customXml/itemProps122.xml><?xml version="1.0" encoding="utf-8"?>
<ds:datastoreItem xmlns:ds="http://schemas.openxmlformats.org/officeDocument/2006/customXml" ds:itemID="{2E117883-2EFA-4657-B10D-C9E8B7920486}">
  <ds:schemaRefs>
    <ds:schemaRef ds:uri="ESRI.ArcGIS.Mapping.OfficeIntegration.PowerPointInfo"/>
  </ds:schemaRefs>
</ds:datastoreItem>
</file>

<file path=customXml/itemProps123.xml><?xml version="1.0" encoding="utf-8"?>
<ds:datastoreItem xmlns:ds="http://schemas.openxmlformats.org/officeDocument/2006/customXml" ds:itemID="{536B9D07-8413-4AF0-9033-56389C3FE126}">
  <ds:schemaRefs>
    <ds:schemaRef ds:uri="ESRI.ArcGIS.Mapping.OfficeIntegration.PowerPointInfo"/>
  </ds:schemaRefs>
</ds:datastoreItem>
</file>

<file path=customXml/itemProps124.xml><?xml version="1.0" encoding="utf-8"?>
<ds:datastoreItem xmlns:ds="http://schemas.openxmlformats.org/officeDocument/2006/customXml" ds:itemID="{1F9D8C03-412F-4749-8BBC-B332B7FAEBD8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EFC15830-888E-401A-B7F6-40C1EDD8CA2F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0C90E1F7-17AF-448C-B6E5-BE1588E455DD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6F8E172C-7803-4641-B0C0-6B886C36D220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CAB75431-557A-4756-AC5F-4CD04DA2C3B5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94F1B1E2-740E-4BB3-AA70-A5D59FD31B43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DA436409-A343-4FED-A455-C640798F90E3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11B88230-62F0-45F2-9A60-A9A026ED5F06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AF12FAED-37A7-46EF-8AA1-D21A06482055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F26215E6-85C3-444B-B285-6829F8004120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2CB09937-2EBD-4E46-B735-A2D64D463EAB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1F499D10-EB67-4D5C-B570-175074C97EFE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875F2CD3-E549-41FE-879D-9F45DB9E5FB3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CE0D4F6B-4285-49CC-A4F8-5539F90371C0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5FDDEC6F-0D25-4E1C-A656-756BEDAF2CE7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8C544C8B-1712-4D46-BEFD-647E752C22F3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9E331685-2E0F-44E3-B6ED-29AC6D8F84F5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4D469D02-67BD-4EB3-8CB5-8692A2F4D12B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6E0B7200-3B9F-4AB9-BE94-D5EBD74A055A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6059956F-C927-43BB-ABE6-50CBE43B5C6C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A3E3A3CC-2FB6-49FC-8E6E-F0A5D46A9E4D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437078FB-1E19-47B8-B272-A99AC61578C1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B4F2B117-3D66-4F5C-AD76-35F0FB3E9384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1E0E9AC0-2278-438D-92F2-CE3BE8B16869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C0251841-08FD-4A0A-BC33-1360E5D183DB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21515F40-FCA9-40C8-889E-829E014FEE7B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BF2F0EE2-03A7-46A9-B4E1-DC37BB34290C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F67CB15E-6D54-4093-92E8-BD812EB6C2A4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B0F89AB9-AC20-41A4-984E-58B1E80681BD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FC266DD5-0E6A-4129-9A76-3E77B2895CCC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025E88A2-5C2F-43AB-A34C-DA657426F646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AFE12ACD-AC6D-4018-BC5E-900B352CF4E6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0737DB72-EF23-4B74-ACC1-C0CD42FD809A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2074A390-630B-4FB2-B76B-3972234E7177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8C06F736-21C1-42B2-8D5C-34E248D30521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57BA5F62-5E00-4A5D-8D12-50DF5F4D63A2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028DEF3B-C97E-4B7E-9EEC-7C1D183CC987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CC00E5A3-EEDD-486B-BEDC-9784E24B9B5C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17EA559B-B707-45FF-91CD-3C0AE3C47DC5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65238AF7-058A-4F0D-8BB9-15C9405691DA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1E3895B9-1CD8-4525-AB05-9825D108DDDC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260BDAE0-1090-49AB-8CFE-617DED144482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EEBEF029-29F1-45DE-89C2-9A9F2ECE30ED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3EAB8B03-BB52-456E-84A9-1FC0CC4A5BE1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E24A9B2C-63CA-4C83-9146-DD531122346E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CC1B08E3-5634-4B94-89E0-8C8B7CAD2504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B7BB545F-80F0-4555-84A9-433E4118ADF8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E66EBEB3-AC46-47B0-924F-1B55D5897CD6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1B802D5A-615B-4588-9703-4AB580BF0CB5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416AA04F-EEC1-4B87-97D7-3CBC2BCF91AD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14B39AC6-61F6-4A93-85AD-4011B763DA01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19D35299-0680-4AF2-9918-77FCD4907F3D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1237D0B9-05FE-41B2-B9A0-D9F8F64CF755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9272B1AB-1BA8-4F3D-BE6A-86F11E410760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143D2890-590B-4B90-8A2E-32EB57F57A4E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136C7F09-38C3-4EC7-BA77-AD393DAF5037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52C44B62-926B-413C-95D3-9EFDED63C582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D9328D8C-3054-4EF8-880E-581BB088FE97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4137FAFC-8068-4815-AEE1-152CEE41327D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38E4EB00-FD73-4D88-B99A-D1A0B95CB794}">
  <ds:schemaRefs>
    <ds:schemaRef ds:uri="ESRI.ArcGIS.Mapping.OfficeIntegration.PowerPointInfo"/>
  </ds:schemaRefs>
</ds:datastoreItem>
</file>

<file path=customXml/itemProps67.xml><?xml version="1.0" encoding="utf-8"?>
<ds:datastoreItem xmlns:ds="http://schemas.openxmlformats.org/officeDocument/2006/customXml" ds:itemID="{DFAE16C3-2AC9-4475-A3D4-4CE41CC1E6AB}">
  <ds:schemaRefs>
    <ds:schemaRef ds:uri="ESRI.ArcGIS.Mapping.OfficeIntegration.PowerPointInfo"/>
  </ds:schemaRefs>
</ds:datastoreItem>
</file>

<file path=customXml/itemProps68.xml><?xml version="1.0" encoding="utf-8"?>
<ds:datastoreItem xmlns:ds="http://schemas.openxmlformats.org/officeDocument/2006/customXml" ds:itemID="{F91FB559-39D0-41DA-85EA-D95F35761EAA}">
  <ds:schemaRefs>
    <ds:schemaRef ds:uri="ESRI.ArcGIS.Mapping.OfficeIntegration.PowerPointInfo"/>
  </ds:schemaRefs>
</ds:datastoreItem>
</file>

<file path=customXml/itemProps69.xml><?xml version="1.0" encoding="utf-8"?>
<ds:datastoreItem xmlns:ds="http://schemas.openxmlformats.org/officeDocument/2006/customXml" ds:itemID="{1B65A302-CFCE-40C6-BD06-A304AC22BC7A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12F40FF8-F4BB-44C8-903C-DB4D58AA0665}">
  <ds:schemaRefs>
    <ds:schemaRef ds:uri="ESRI.ArcGIS.Mapping.OfficeIntegration.PowerPointInfo"/>
  </ds:schemaRefs>
</ds:datastoreItem>
</file>

<file path=customXml/itemProps70.xml><?xml version="1.0" encoding="utf-8"?>
<ds:datastoreItem xmlns:ds="http://schemas.openxmlformats.org/officeDocument/2006/customXml" ds:itemID="{C932CAD6-D531-4C58-A63A-63D84171CD60}">
  <ds:schemaRefs>
    <ds:schemaRef ds:uri="ESRI.ArcGIS.Mapping.OfficeIntegration.PowerPointInfo"/>
  </ds:schemaRefs>
</ds:datastoreItem>
</file>

<file path=customXml/itemProps71.xml><?xml version="1.0" encoding="utf-8"?>
<ds:datastoreItem xmlns:ds="http://schemas.openxmlformats.org/officeDocument/2006/customXml" ds:itemID="{8206CDEE-D667-4B62-B47C-B0758259BBC6}">
  <ds:schemaRefs>
    <ds:schemaRef ds:uri="ESRI.ArcGIS.Mapping.OfficeIntegration.PowerPointInfo"/>
  </ds:schemaRefs>
</ds:datastoreItem>
</file>

<file path=customXml/itemProps72.xml><?xml version="1.0" encoding="utf-8"?>
<ds:datastoreItem xmlns:ds="http://schemas.openxmlformats.org/officeDocument/2006/customXml" ds:itemID="{E0AC689A-32F4-42BB-8106-1A322A6A3F0F}">
  <ds:schemaRefs>
    <ds:schemaRef ds:uri="ESRI.ArcGIS.Mapping.OfficeIntegration.PowerPointInfo"/>
  </ds:schemaRefs>
</ds:datastoreItem>
</file>

<file path=customXml/itemProps73.xml><?xml version="1.0" encoding="utf-8"?>
<ds:datastoreItem xmlns:ds="http://schemas.openxmlformats.org/officeDocument/2006/customXml" ds:itemID="{0B310274-1840-4F7B-9090-B1F20D3D0E47}">
  <ds:schemaRefs>
    <ds:schemaRef ds:uri="ESRI.ArcGIS.Mapping.OfficeIntegration.PowerPointInfo"/>
  </ds:schemaRefs>
</ds:datastoreItem>
</file>

<file path=customXml/itemProps74.xml><?xml version="1.0" encoding="utf-8"?>
<ds:datastoreItem xmlns:ds="http://schemas.openxmlformats.org/officeDocument/2006/customXml" ds:itemID="{EFB11755-A69B-4D76-9B1D-9C78606AAD0B}">
  <ds:schemaRefs>
    <ds:schemaRef ds:uri="ESRI.ArcGIS.Mapping.OfficeIntegration.PowerPointInfo"/>
  </ds:schemaRefs>
</ds:datastoreItem>
</file>

<file path=customXml/itemProps75.xml><?xml version="1.0" encoding="utf-8"?>
<ds:datastoreItem xmlns:ds="http://schemas.openxmlformats.org/officeDocument/2006/customXml" ds:itemID="{F71FB495-BE48-4EB3-A778-4C3AA6DAF355}">
  <ds:schemaRefs>
    <ds:schemaRef ds:uri="ESRI.ArcGIS.Mapping.OfficeIntegration.PowerPointInfo"/>
  </ds:schemaRefs>
</ds:datastoreItem>
</file>

<file path=customXml/itemProps76.xml><?xml version="1.0" encoding="utf-8"?>
<ds:datastoreItem xmlns:ds="http://schemas.openxmlformats.org/officeDocument/2006/customXml" ds:itemID="{AD729BA2-C12A-4CC0-9EF9-BBB01CE9F2EB}">
  <ds:schemaRefs>
    <ds:schemaRef ds:uri="ESRI.ArcGIS.Mapping.OfficeIntegration.PowerPointInfo"/>
  </ds:schemaRefs>
</ds:datastoreItem>
</file>

<file path=customXml/itemProps77.xml><?xml version="1.0" encoding="utf-8"?>
<ds:datastoreItem xmlns:ds="http://schemas.openxmlformats.org/officeDocument/2006/customXml" ds:itemID="{BDFF0D0B-833D-4159-90FC-327CB5B85757}">
  <ds:schemaRefs>
    <ds:schemaRef ds:uri="ESRI.ArcGIS.Mapping.OfficeIntegration.PowerPointInfo"/>
  </ds:schemaRefs>
</ds:datastoreItem>
</file>

<file path=customXml/itemProps78.xml><?xml version="1.0" encoding="utf-8"?>
<ds:datastoreItem xmlns:ds="http://schemas.openxmlformats.org/officeDocument/2006/customXml" ds:itemID="{6BD689D7-F69D-4DE7-9323-5B33AE295294}">
  <ds:schemaRefs>
    <ds:schemaRef ds:uri="ESRI.ArcGIS.Mapping.OfficeIntegration.PowerPointInfo"/>
  </ds:schemaRefs>
</ds:datastoreItem>
</file>

<file path=customXml/itemProps79.xml><?xml version="1.0" encoding="utf-8"?>
<ds:datastoreItem xmlns:ds="http://schemas.openxmlformats.org/officeDocument/2006/customXml" ds:itemID="{E2ECB606-FED0-47DC-B4A9-6594636B95BF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BAFEBCA6-AA72-4E4B-B922-A33F1BDB0CF6}">
  <ds:schemaRefs>
    <ds:schemaRef ds:uri="ESRI.ArcGIS.Mapping.OfficeIntegration.PowerPointInfo"/>
  </ds:schemaRefs>
</ds:datastoreItem>
</file>

<file path=customXml/itemProps80.xml><?xml version="1.0" encoding="utf-8"?>
<ds:datastoreItem xmlns:ds="http://schemas.openxmlformats.org/officeDocument/2006/customXml" ds:itemID="{5A647CAD-6579-432D-971B-04E12725B481}">
  <ds:schemaRefs>
    <ds:schemaRef ds:uri="ESRI.ArcGIS.Mapping.OfficeIntegration.PowerPointInfo"/>
  </ds:schemaRefs>
</ds:datastoreItem>
</file>

<file path=customXml/itemProps81.xml><?xml version="1.0" encoding="utf-8"?>
<ds:datastoreItem xmlns:ds="http://schemas.openxmlformats.org/officeDocument/2006/customXml" ds:itemID="{7CBB6511-BC17-4FB9-B5BE-F6A8ACAB69E5}">
  <ds:schemaRefs>
    <ds:schemaRef ds:uri="ESRI.ArcGIS.Mapping.OfficeIntegration.PowerPointInfo"/>
  </ds:schemaRefs>
</ds:datastoreItem>
</file>

<file path=customXml/itemProps82.xml><?xml version="1.0" encoding="utf-8"?>
<ds:datastoreItem xmlns:ds="http://schemas.openxmlformats.org/officeDocument/2006/customXml" ds:itemID="{76C0F94C-D158-4EA4-BA3B-188CEFB41E5B}">
  <ds:schemaRefs>
    <ds:schemaRef ds:uri="ESRI.ArcGIS.Mapping.OfficeIntegration.PowerPointInfo"/>
  </ds:schemaRefs>
</ds:datastoreItem>
</file>

<file path=customXml/itemProps83.xml><?xml version="1.0" encoding="utf-8"?>
<ds:datastoreItem xmlns:ds="http://schemas.openxmlformats.org/officeDocument/2006/customXml" ds:itemID="{B9B3ECD7-4AC8-4EF5-A4BB-FFE2249D75F3}">
  <ds:schemaRefs>
    <ds:schemaRef ds:uri="ESRI.ArcGIS.Mapping.OfficeIntegration.PowerPointInfo"/>
  </ds:schemaRefs>
</ds:datastoreItem>
</file>

<file path=customXml/itemProps84.xml><?xml version="1.0" encoding="utf-8"?>
<ds:datastoreItem xmlns:ds="http://schemas.openxmlformats.org/officeDocument/2006/customXml" ds:itemID="{27F85CCC-BE44-4190-BF35-06D7BDDC3479}">
  <ds:schemaRefs>
    <ds:schemaRef ds:uri="ESRI.ArcGIS.Mapping.OfficeIntegration.PowerPointInfo"/>
  </ds:schemaRefs>
</ds:datastoreItem>
</file>

<file path=customXml/itemProps85.xml><?xml version="1.0" encoding="utf-8"?>
<ds:datastoreItem xmlns:ds="http://schemas.openxmlformats.org/officeDocument/2006/customXml" ds:itemID="{7C18A4CE-E449-4790-923D-387B0A7587A2}">
  <ds:schemaRefs>
    <ds:schemaRef ds:uri="ESRI.ArcGIS.Mapping.OfficeIntegration.PowerPointInfo"/>
  </ds:schemaRefs>
</ds:datastoreItem>
</file>

<file path=customXml/itemProps86.xml><?xml version="1.0" encoding="utf-8"?>
<ds:datastoreItem xmlns:ds="http://schemas.openxmlformats.org/officeDocument/2006/customXml" ds:itemID="{2E2B9135-4B9B-497A-948D-775A4E3EC5B1}">
  <ds:schemaRefs>
    <ds:schemaRef ds:uri="ESRI.ArcGIS.Mapping.OfficeIntegration.PowerPointInfo"/>
  </ds:schemaRefs>
</ds:datastoreItem>
</file>

<file path=customXml/itemProps87.xml><?xml version="1.0" encoding="utf-8"?>
<ds:datastoreItem xmlns:ds="http://schemas.openxmlformats.org/officeDocument/2006/customXml" ds:itemID="{B78B1E5D-52E8-49F9-BA16-26E02005E73B}">
  <ds:schemaRefs>
    <ds:schemaRef ds:uri="ESRI.ArcGIS.Mapping.OfficeIntegration.PowerPointInfo"/>
  </ds:schemaRefs>
</ds:datastoreItem>
</file>

<file path=customXml/itemProps88.xml><?xml version="1.0" encoding="utf-8"?>
<ds:datastoreItem xmlns:ds="http://schemas.openxmlformats.org/officeDocument/2006/customXml" ds:itemID="{3C81EC17-B76D-447F-9089-CC60D67B4797}">
  <ds:schemaRefs>
    <ds:schemaRef ds:uri="ESRI.ArcGIS.Mapping.OfficeIntegration.PowerPointInfo"/>
  </ds:schemaRefs>
</ds:datastoreItem>
</file>

<file path=customXml/itemProps89.xml><?xml version="1.0" encoding="utf-8"?>
<ds:datastoreItem xmlns:ds="http://schemas.openxmlformats.org/officeDocument/2006/customXml" ds:itemID="{8FC00857-2B02-4264-BC88-0579C6BBEF45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5D1D6940-9043-4A09-A4A5-387C352FCF56}">
  <ds:schemaRefs>
    <ds:schemaRef ds:uri="ESRI.ArcGIS.Mapping.OfficeIntegration.PowerPointInfo"/>
  </ds:schemaRefs>
</ds:datastoreItem>
</file>

<file path=customXml/itemProps90.xml><?xml version="1.0" encoding="utf-8"?>
<ds:datastoreItem xmlns:ds="http://schemas.openxmlformats.org/officeDocument/2006/customXml" ds:itemID="{2986030F-20C7-416B-AB2D-48794911CF9E}">
  <ds:schemaRefs>
    <ds:schemaRef ds:uri="ESRI.ArcGIS.Mapping.OfficeIntegration.PowerPointInfo"/>
  </ds:schemaRefs>
</ds:datastoreItem>
</file>

<file path=customXml/itemProps91.xml><?xml version="1.0" encoding="utf-8"?>
<ds:datastoreItem xmlns:ds="http://schemas.openxmlformats.org/officeDocument/2006/customXml" ds:itemID="{4C58123F-144B-4C9E-999E-171D694CDE37}">
  <ds:schemaRefs>
    <ds:schemaRef ds:uri="ESRI.ArcGIS.Mapping.OfficeIntegration.PowerPointInfo"/>
  </ds:schemaRefs>
</ds:datastoreItem>
</file>

<file path=customXml/itemProps92.xml><?xml version="1.0" encoding="utf-8"?>
<ds:datastoreItem xmlns:ds="http://schemas.openxmlformats.org/officeDocument/2006/customXml" ds:itemID="{7A685BFB-ED85-45BD-894E-0C09FD0D4C60}">
  <ds:schemaRefs>
    <ds:schemaRef ds:uri="ESRI.ArcGIS.Mapping.OfficeIntegration.PowerPointInfo"/>
  </ds:schemaRefs>
</ds:datastoreItem>
</file>

<file path=customXml/itemProps93.xml><?xml version="1.0" encoding="utf-8"?>
<ds:datastoreItem xmlns:ds="http://schemas.openxmlformats.org/officeDocument/2006/customXml" ds:itemID="{47DF47B6-68D1-4A10-9971-40FB7BEC5F63}">
  <ds:schemaRefs>
    <ds:schemaRef ds:uri="ESRI.ArcGIS.Mapping.OfficeIntegration.PowerPointInfo"/>
  </ds:schemaRefs>
</ds:datastoreItem>
</file>

<file path=customXml/itemProps94.xml><?xml version="1.0" encoding="utf-8"?>
<ds:datastoreItem xmlns:ds="http://schemas.openxmlformats.org/officeDocument/2006/customXml" ds:itemID="{3BF83429-E597-4597-B7FD-9846458FC737}">
  <ds:schemaRefs>
    <ds:schemaRef ds:uri="ESRI.ArcGIS.Mapping.OfficeIntegration.PowerPointInfo"/>
  </ds:schemaRefs>
</ds:datastoreItem>
</file>

<file path=customXml/itemProps95.xml><?xml version="1.0" encoding="utf-8"?>
<ds:datastoreItem xmlns:ds="http://schemas.openxmlformats.org/officeDocument/2006/customXml" ds:itemID="{08B44BB9-201E-47F9-9C73-261C0FE5332C}">
  <ds:schemaRefs>
    <ds:schemaRef ds:uri="ESRI.ArcGIS.Mapping.OfficeIntegration.PowerPointInfo"/>
  </ds:schemaRefs>
</ds:datastoreItem>
</file>

<file path=customXml/itemProps96.xml><?xml version="1.0" encoding="utf-8"?>
<ds:datastoreItem xmlns:ds="http://schemas.openxmlformats.org/officeDocument/2006/customXml" ds:itemID="{8511BFDE-968E-48AE-B60E-A7E76BEA4342}">
  <ds:schemaRefs>
    <ds:schemaRef ds:uri="ESRI.ArcGIS.Mapping.OfficeIntegration.PowerPointInfo"/>
  </ds:schemaRefs>
</ds:datastoreItem>
</file>

<file path=customXml/itemProps97.xml><?xml version="1.0" encoding="utf-8"?>
<ds:datastoreItem xmlns:ds="http://schemas.openxmlformats.org/officeDocument/2006/customXml" ds:itemID="{53EF2656-F455-4EF8-A5EB-CC5638290B15}">
  <ds:schemaRefs>
    <ds:schemaRef ds:uri="ESRI.ArcGIS.Mapping.OfficeIntegration.PowerPointInfo"/>
  </ds:schemaRefs>
</ds:datastoreItem>
</file>

<file path=customXml/itemProps98.xml><?xml version="1.0" encoding="utf-8"?>
<ds:datastoreItem xmlns:ds="http://schemas.openxmlformats.org/officeDocument/2006/customXml" ds:itemID="{5A88441D-F5EB-4182-8A53-D409157F1BFF}">
  <ds:schemaRefs>
    <ds:schemaRef ds:uri="ESRI.ArcGIS.Mapping.OfficeIntegration.PowerPointInfo"/>
  </ds:schemaRefs>
</ds:datastoreItem>
</file>

<file path=customXml/itemProps99.xml><?xml version="1.0" encoding="utf-8"?>
<ds:datastoreItem xmlns:ds="http://schemas.openxmlformats.org/officeDocument/2006/customXml" ds:itemID="{4C64E8D2-3472-45B2-A877-1F83ABA47D90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Main Event</Template>
  <TotalTime>4452</TotalTime>
  <Words>1481</Words>
  <Application>Microsoft Office PowerPoint</Application>
  <PresentationFormat>Widescreen</PresentationFormat>
  <Paragraphs>230</Paragraphs>
  <Slides>39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Impact</vt:lpstr>
      <vt:lpstr>Lato</vt:lpstr>
      <vt:lpstr>Times New Roman</vt:lpstr>
      <vt:lpstr>Main Event</vt:lpstr>
      <vt:lpstr>RECONNECT FAMILIES US BORDER REFUGEE PROJECT</vt:lpstr>
      <vt:lpstr>PowerPoint Presentation</vt:lpstr>
      <vt:lpstr>OUR GOALs</vt:lpstr>
      <vt:lpstr>     Tornillo Tent city map location NEAR EL PASO</vt:lpstr>
      <vt:lpstr>FOCUS</vt:lpstr>
      <vt:lpstr>PERSONNEL – 2 OFFICES COMBINED</vt:lpstr>
      <vt:lpstr>OUR COMMITMENT</vt:lpstr>
      <vt:lpstr>Associate Centers with Established Charities</vt:lpstr>
      <vt:lpstr>PHONE BANKS</vt:lpstr>
      <vt:lpstr>LOCAL OPERATORS</vt:lpstr>
      <vt:lpstr>Volunteer Headquarters   </vt:lpstr>
      <vt:lpstr>CONNECTIONS</vt:lpstr>
      <vt:lpstr>INTERACTIVE LIVE  WEB TV CHANNELS</vt:lpstr>
      <vt:lpstr>REFUGEE POPULATION study </vt:lpstr>
      <vt:lpstr> Demographics &amp; Health</vt:lpstr>
      <vt:lpstr>MULTI-MEDIA DOCUMENTARY</vt:lpstr>
      <vt:lpstr>CAPACITY TARGETS</vt:lpstr>
      <vt:lpstr>COOPERATION &amp; COORDINATION</vt:lpstr>
      <vt:lpstr>TORNILLO Tent City Aerial View</vt:lpstr>
      <vt:lpstr>Tornillo Satellite View</vt:lpstr>
      <vt:lpstr>IS IT SAFE?  El Paso &amp; Fort Bliss Border Area EMISSIONS  Toxic Releases- Worst 2 Sites  </vt:lpstr>
      <vt:lpstr>Reuters: Study Flags El Paso For  High Levels Of Lead Levels In Children   April 2017</vt:lpstr>
      <vt:lpstr>El Paso And Las Cruces Ranks For  Worst Air In The Nation  </vt:lpstr>
      <vt:lpstr>SAFE PLACE  Prospective  Rental Property</vt:lpstr>
      <vt:lpstr>SAFE PLACE  Prospective  Rental Property</vt:lpstr>
      <vt:lpstr>Potential Church Partners</vt:lpstr>
      <vt:lpstr>LEGAL HELP</vt:lpstr>
      <vt:lpstr>Face-to-face contact</vt:lpstr>
      <vt:lpstr>NGOS MOST INVOLVED </vt:lpstr>
      <vt:lpstr>United Nations Potential Partners</vt:lpstr>
      <vt:lpstr>Priyanka Chopra Appointed UNICEF Goodwill Ambassador for Stellar Work in Child Rights                                                                                                                                         December 2016</vt:lpstr>
      <vt:lpstr>Ben Stiller Named UN Goodwill Ambassador POSTED 8:58 AM, JULY 2, 2018, BY CNN WIRE </vt:lpstr>
      <vt:lpstr>Software platform –Ushahidi</vt:lpstr>
      <vt:lpstr>USHAHIDI FEATURES</vt:lpstr>
      <vt:lpstr>RECONNECT FAMILIES-  SOFTWARE TRIAL SUCCESS</vt:lpstr>
      <vt:lpstr>Easy Archiving, Editing &amp; Retrieval</vt:lpstr>
      <vt:lpstr>Works On Most Computers or Smartphones</vt:lpstr>
      <vt:lpstr>Tornillo Border Control</vt:lpstr>
      <vt:lpstr>Est. Gov. Costs Per Child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child immigrants BORDER PROJECT</dc:title>
  <dc:creator>davelinc8</dc:creator>
  <cp:lastModifiedBy>dave lincoln</cp:lastModifiedBy>
  <cp:revision>198</cp:revision>
  <dcterms:modified xsi:type="dcterms:W3CDTF">2018-08-04T18:01:31Z</dcterms:modified>
</cp:coreProperties>
</file>